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91" r:id="rId2"/>
    <p:sldMasterId id="2147483694" r:id="rId3"/>
    <p:sldMasterId id="2147483696" r:id="rId4"/>
    <p:sldMasterId id="2147483708" r:id="rId5"/>
    <p:sldMasterId id="2147483710" r:id="rId6"/>
    <p:sldMasterId id="2147483712" r:id="rId7"/>
    <p:sldMasterId id="2147483714" r:id="rId8"/>
    <p:sldMasterId id="2147483716" r:id="rId9"/>
    <p:sldMasterId id="2147483706" r:id="rId10"/>
  </p:sldMasterIdLst>
  <p:notesMasterIdLst>
    <p:notesMasterId r:id="rId65"/>
  </p:notesMasterIdLst>
  <p:handoutMasterIdLst>
    <p:handoutMasterId r:id="rId66"/>
  </p:handoutMasterIdLst>
  <p:sldIdLst>
    <p:sldId id="268" r:id="rId11"/>
    <p:sldId id="313" r:id="rId12"/>
    <p:sldId id="308" r:id="rId13"/>
    <p:sldId id="259" r:id="rId14"/>
    <p:sldId id="260" r:id="rId15"/>
    <p:sldId id="261" r:id="rId16"/>
    <p:sldId id="274" r:id="rId17"/>
    <p:sldId id="262" r:id="rId18"/>
    <p:sldId id="281" r:id="rId19"/>
    <p:sldId id="275" r:id="rId20"/>
    <p:sldId id="276" r:id="rId21"/>
    <p:sldId id="277" r:id="rId22"/>
    <p:sldId id="278" r:id="rId23"/>
    <p:sldId id="279" r:id="rId24"/>
    <p:sldId id="263" r:id="rId25"/>
    <p:sldId id="280" r:id="rId26"/>
    <p:sldId id="282" r:id="rId27"/>
    <p:sldId id="283" r:id="rId28"/>
    <p:sldId id="284" r:id="rId29"/>
    <p:sldId id="264" r:id="rId30"/>
    <p:sldId id="285" r:id="rId31"/>
    <p:sldId id="286" r:id="rId32"/>
    <p:sldId id="287" r:id="rId33"/>
    <p:sldId id="288" r:id="rId34"/>
    <p:sldId id="289" r:id="rId35"/>
    <p:sldId id="290" r:id="rId36"/>
    <p:sldId id="291" r:id="rId37"/>
    <p:sldId id="266" r:id="rId38"/>
    <p:sldId id="292" r:id="rId39"/>
    <p:sldId id="293" r:id="rId40"/>
    <p:sldId id="294" r:id="rId41"/>
    <p:sldId id="295" r:id="rId42"/>
    <p:sldId id="269" r:id="rId43"/>
    <p:sldId id="296" r:id="rId44"/>
    <p:sldId id="297" r:id="rId45"/>
    <p:sldId id="298" r:id="rId46"/>
    <p:sldId id="270" r:id="rId47"/>
    <p:sldId id="309" r:id="rId48"/>
    <p:sldId id="310" r:id="rId49"/>
    <p:sldId id="311" r:id="rId50"/>
    <p:sldId id="312" r:id="rId51"/>
    <p:sldId id="299" r:id="rId52"/>
    <p:sldId id="300" r:id="rId53"/>
    <p:sldId id="301" r:id="rId54"/>
    <p:sldId id="302" r:id="rId55"/>
    <p:sldId id="271" r:id="rId56"/>
    <p:sldId id="272" r:id="rId57"/>
    <p:sldId id="303" r:id="rId58"/>
    <p:sldId id="304" r:id="rId59"/>
    <p:sldId id="305" r:id="rId60"/>
    <p:sldId id="306" r:id="rId61"/>
    <p:sldId id="307" r:id="rId62"/>
    <p:sldId id="273" r:id="rId63"/>
    <p:sldId id="267" r:id="rId6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D45"/>
    <a:srgbClr val="530A0C"/>
    <a:srgbClr val="3E0302"/>
    <a:srgbClr val="E7A84A"/>
    <a:srgbClr val="EAB253"/>
    <a:srgbClr val="E9B152"/>
    <a:srgbClr val="B66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28" y="60"/>
      </p:cViewPr>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0A8302-CF8A-4818-B898-DDDF27569523}" type="datetimeFigureOut">
              <a:rPr lang="pt-BR" smtClean="0"/>
              <a:t>20/10/2020</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052ECA-DE07-4014-8F22-9B110D94796C}" type="slidenum">
              <a:rPr lang="pt-BR" smtClean="0"/>
              <a:t>‹nº›</a:t>
            </a:fld>
            <a:endParaRPr lang="pt-BR"/>
          </a:p>
        </p:txBody>
      </p:sp>
    </p:spTree>
    <p:extLst>
      <p:ext uri="{BB962C8B-B14F-4D97-AF65-F5344CB8AC3E}">
        <p14:creationId xmlns:p14="http://schemas.microsoft.com/office/powerpoint/2010/main" val="4183167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E1D83-9D09-4384-87F3-38B53A813549}" type="datetimeFigureOut">
              <a:rPr lang="pt-BR" smtClean="0"/>
              <a:t>20/10/2020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2D40E5-660B-46DD-BDCE-6F39F90D2D2C}" type="slidenum">
              <a:rPr lang="pt-BR" smtClean="0"/>
              <a:t>‹nº›</a:t>
            </a:fld>
            <a:endParaRPr lang="pt-BR"/>
          </a:p>
        </p:txBody>
      </p:sp>
    </p:spTree>
    <p:extLst>
      <p:ext uri="{BB962C8B-B14F-4D97-AF65-F5344CB8AC3E}">
        <p14:creationId xmlns:p14="http://schemas.microsoft.com/office/powerpoint/2010/main" val="29435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952500" y="1702028"/>
            <a:ext cx="5399314" cy="1939244"/>
          </a:xfrm>
          <a:prstGeom prst="rect">
            <a:avLst/>
          </a:prstGeom>
        </p:spPr>
        <p:txBody>
          <a:bodyPr anchor="ctr"/>
          <a:lstStyle>
            <a:lvl1pPr algn="ctr">
              <a:defRPr sz="4800" b="1" baseline="0">
                <a:solidFill>
                  <a:srgbClr val="DD9D45"/>
                </a:solidFill>
                <a:latin typeface="Arial" panose="020B0604020202020204" pitchFamily="34" charset="0"/>
                <a:cs typeface="Arial" panose="020B0604020202020204" pitchFamily="34" charset="0"/>
              </a:defRPr>
            </a:lvl1pPr>
          </a:lstStyle>
          <a:p>
            <a:r>
              <a:rPr lang="pt-BR" dirty="0" smtClean="0"/>
              <a:t>APRESENTAÇÃO PADRÃO 2020</a:t>
            </a:r>
            <a:endParaRPr lang="pt-BR" dirty="0"/>
          </a:p>
        </p:txBody>
      </p:sp>
      <p:sp>
        <p:nvSpPr>
          <p:cNvPr id="3" name="Subtítulo 2"/>
          <p:cNvSpPr>
            <a:spLocks noGrp="1"/>
          </p:cNvSpPr>
          <p:nvPr>
            <p:ph type="subTitle" idx="1" hasCustomPrompt="1"/>
          </p:nvPr>
        </p:nvSpPr>
        <p:spPr>
          <a:xfrm>
            <a:off x="952500" y="3641272"/>
            <a:ext cx="5399314" cy="1217980"/>
          </a:xfrm>
          <a:prstGeom prst="rect">
            <a:avLst/>
          </a:prstGeom>
        </p:spPr>
        <p:txBody>
          <a:bodyPr anchor="ctr"/>
          <a:lstStyle>
            <a:lvl1pPr marL="0" indent="0" algn="ctr">
              <a:buNone/>
              <a:defRPr sz="18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TÍTULO</a:t>
            </a:r>
            <a:endParaRPr lang="pt-BR" dirty="0"/>
          </a:p>
        </p:txBody>
      </p:sp>
    </p:spTree>
    <p:extLst>
      <p:ext uri="{BB962C8B-B14F-4D97-AF65-F5344CB8AC3E}">
        <p14:creationId xmlns:p14="http://schemas.microsoft.com/office/powerpoint/2010/main" val="21271027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426" y="827395"/>
            <a:ext cx="8691716" cy="657276"/>
          </a:xfrm>
          <a:prstGeom prst="rect">
            <a:avLst/>
          </a:prstGeom>
        </p:spPr>
        <p:txBody>
          <a:bodyPr anchor="ctr"/>
          <a:lstStyle>
            <a:lvl1pPr algn="l">
              <a:defRPr sz="6000">
                <a:solidFill>
                  <a:schemeClr val="bg2">
                    <a:lumMod val="25000"/>
                  </a:schemeClr>
                </a:solidFill>
                <a:latin typeface="Arial" panose="020B0604020202020204" pitchFamily="34" charset="0"/>
                <a:cs typeface="Arial" panose="020B0604020202020204" pitchFamily="34" charset="0"/>
              </a:defRPr>
            </a:lvl1pPr>
          </a:lstStyle>
          <a:p>
            <a:r>
              <a:rPr lang="pt-BR" dirty="0" smtClean="0"/>
              <a:t>TÍTULO</a:t>
            </a:r>
            <a:endParaRPr lang="pt-BR" dirty="0"/>
          </a:p>
        </p:txBody>
      </p:sp>
      <p:sp>
        <p:nvSpPr>
          <p:cNvPr id="3" name="Subtítulo 2"/>
          <p:cNvSpPr>
            <a:spLocks noGrp="1"/>
          </p:cNvSpPr>
          <p:nvPr>
            <p:ph type="subTitle" idx="1" hasCustomPrompt="1"/>
          </p:nvPr>
        </p:nvSpPr>
        <p:spPr>
          <a:xfrm>
            <a:off x="678426" y="1635587"/>
            <a:ext cx="8691716" cy="4830527"/>
          </a:xfrm>
          <a:prstGeom prst="rect">
            <a:avLst/>
          </a:prstGeom>
        </p:spPr>
        <p:txBody>
          <a:bodyPr anchor="t"/>
          <a:lstStyle>
            <a:lvl1pPr marL="0" indent="0" algn="just">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TEXTO</a:t>
            </a:r>
            <a:endParaRPr lang="pt-BR" dirty="0"/>
          </a:p>
        </p:txBody>
      </p:sp>
    </p:spTree>
    <p:extLst>
      <p:ext uri="{BB962C8B-B14F-4D97-AF65-F5344CB8AC3E}">
        <p14:creationId xmlns:p14="http://schemas.microsoft.com/office/powerpoint/2010/main" val="22111824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426" y="827395"/>
            <a:ext cx="8691716" cy="657276"/>
          </a:xfrm>
          <a:prstGeom prst="rect">
            <a:avLst/>
          </a:prstGeom>
        </p:spPr>
        <p:txBody>
          <a:bodyPr anchor="ctr"/>
          <a:lstStyle>
            <a:lvl1pPr algn="l">
              <a:defRPr sz="6000">
                <a:solidFill>
                  <a:schemeClr val="bg2">
                    <a:lumMod val="25000"/>
                  </a:schemeClr>
                </a:solidFill>
                <a:latin typeface="Arial" panose="020B0604020202020204" pitchFamily="34" charset="0"/>
                <a:cs typeface="Arial" panose="020B0604020202020204" pitchFamily="34" charset="0"/>
              </a:defRPr>
            </a:lvl1pPr>
          </a:lstStyle>
          <a:p>
            <a:r>
              <a:rPr lang="pt-BR" dirty="0" smtClean="0"/>
              <a:t>TÍTULO</a:t>
            </a:r>
            <a:endParaRPr lang="pt-BR" dirty="0"/>
          </a:p>
        </p:txBody>
      </p:sp>
      <p:sp>
        <p:nvSpPr>
          <p:cNvPr id="3" name="Subtítulo 2"/>
          <p:cNvSpPr>
            <a:spLocks noGrp="1"/>
          </p:cNvSpPr>
          <p:nvPr>
            <p:ph type="subTitle" idx="1" hasCustomPrompt="1"/>
          </p:nvPr>
        </p:nvSpPr>
        <p:spPr>
          <a:xfrm>
            <a:off x="678426" y="1635587"/>
            <a:ext cx="8691716" cy="4830527"/>
          </a:xfrm>
          <a:prstGeom prst="rect">
            <a:avLst/>
          </a:prstGeom>
        </p:spPr>
        <p:txBody>
          <a:bodyPr anchor="t"/>
          <a:lstStyle>
            <a:lvl1pPr marL="0" indent="0" algn="just">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TEXTO</a:t>
            </a:r>
            <a:endParaRPr lang="pt-BR" dirty="0"/>
          </a:p>
        </p:txBody>
      </p:sp>
    </p:spTree>
    <p:extLst>
      <p:ext uri="{BB962C8B-B14F-4D97-AF65-F5344CB8AC3E}">
        <p14:creationId xmlns:p14="http://schemas.microsoft.com/office/powerpoint/2010/main" val="25413136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481780" y="2813510"/>
            <a:ext cx="4788310" cy="1669999"/>
          </a:xfrm>
          <a:prstGeom prst="rect">
            <a:avLst/>
          </a:prstGeom>
        </p:spPr>
        <p:txBody>
          <a:bodyPr anchor="ctr"/>
          <a:lstStyle>
            <a:lvl1pPr algn="ctr">
              <a:defRPr sz="6000" b="1">
                <a:solidFill>
                  <a:srgbClr val="DD9D45"/>
                </a:solidFill>
                <a:latin typeface="Arial" panose="020B0604020202020204" pitchFamily="34" charset="0"/>
                <a:cs typeface="Arial" panose="020B0604020202020204" pitchFamily="34" charset="0"/>
              </a:defRPr>
            </a:lvl1pPr>
          </a:lstStyle>
          <a:p>
            <a:r>
              <a:rPr lang="pt-BR" dirty="0" smtClean="0"/>
              <a:t>OBRIGADO!</a:t>
            </a:r>
            <a:endParaRPr lang="pt-BR" dirty="0"/>
          </a:p>
        </p:txBody>
      </p:sp>
    </p:spTree>
    <p:extLst>
      <p:ext uri="{BB962C8B-B14F-4D97-AF65-F5344CB8AC3E}">
        <p14:creationId xmlns:p14="http://schemas.microsoft.com/office/powerpoint/2010/main" val="33800743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Layout Personalizado">
    <p:spTree>
      <p:nvGrpSpPr>
        <p:cNvPr id="1" name=""/>
        <p:cNvGrpSpPr/>
        <p:nvPr/>
      </p:nvGrpSpPr>
      <p:grpSpPr>
        <a:xfrm>
          <a:off x="0" y="0"/>
          <a:ext cx="0" cy="0"/>
          <a:chOff x="0" y="0"/>
          <a:chExt cx="0" cy="0"/>
        </a:xfrm>
      </p:grpSpPr>
      <p:sp>
        <p:nvSpPr>
          <p:cNvPr id="7" name="Espaço Reservado para Texto 6"/>
          <p:cNvSpPr>
            <a:spLocks noGrp="1"/>
          </p:cNvSpPr>
          <p:nvPr>
            <p:ph type="body" sz="quarter" idx="10" hasCustomPrompt="1"/>
          </p:nvPr>
        </p:nvSpPr>
        <p:spPr>
          <a:xfrm>
            <a:off x="911424" y="2372884"/>
            <a:ext cx="5952992" cy="1439333"/>
          </a:xfrm>
          <a:prstGeom prst="rect">
            <a:avLst/>
          </a:prstGeom>
        </p:spPr>
        <p:txBody>
          <a:bodyPr anchor="ctr">
            <a:normAutofit/>
          </a:bodyPr>
          <a:lstStyle>
            <a:lvl1pPr marL="0" indent="0" algn="ctr">
              <a:buNone/>
              <a:defRPr sz="3000" b="1" baseline="0">
                <a:solidFill>
                  <a:schemeClr val="accent6">
                    <a:lumMod val="60000"/>
                    <a:lumOff val="40000"/>
                  </a:schemeClr>
                </a:solidFill>
                <a:latin typeface="Arial" panose="020B0604020202020204" pitchFamily="34" charset="0"/>
                <a:cs typeface="Arial" panose="020B0604020202020204" pitchFamily="34" charset="0"/>
              </a:defRPr>
            </a:lvl1pPr>
          </a:lstStyle>
          <a:p>
            <a:pPr lvl="0"/>
            <a:r>
              <a:rPr lang="pt-BR" dirty="0" smtClean="0"/>
              <a:t>PADRÃO DE APRESENTAÇÃO 2019</a:t>
            </a:r>
            <a:endParaRPr lang="pt-BR" dirty="0"/>
          </a:p>
        </p:txBody>
      </p:sp>
      <p:sp>
        <p:nvSpPr>
          <p:cNvPr id="8" name="Espaço Reservado para Texto 6"/>
          <p:cNvSpPr>
            <a:spLocks noGrp="1"/>
          </p:cNvSpPr>
          <p:nvPr>
            <p:ph type="body" sz="quarter" idx="11" hasCustomPrompt="1"/>
          </p:nvPr>
        </p:nvSpPr>
        <p:spPr>
          <a:xfrm>
            <a:off x="911424" y="3717033"/>
            <a:ext cx="5952992" cy="768085"/>
          </a:xfrm>
          <a:prstGeom prst="rect">
            <a:avLst/>
          </a:prstGeom>
        </p:spPr>
        <p:txBody>
          <a:bodyPr anchor="ctr">
            <a:normAutofit/>
          </a:bodyPr>
          <a:lstStyle>
            <a:lvl1pPr marL="0" indent="0" algn="ctr">
              <a:buNone/>
              <a:defRPr sz="2000" b="1" baseline="0">
                <a:solidFill>
                  <a:schemeClr val="bg1"/>
                </a:solidFill>
                <a:latin typeface="Arial" panose="020B0604020202020204" pitchFamily="34" charset="0"/>
                <a:cs typeface="Arial" panose="020B0604020202020204" pitchFamily="34" charset="0"/>
              </a:defRPr>
            </a:lvl1pPr>
          </a:lstStyle>
          <a:p>
            <a:pPr lvl="0"/>
            <a:r>
              <a:rPr lang="pt-BR" dirty="0" smtClean="0"/>
              <a:t>SUBTÍTULO DA APRESENTAÇÃO</a:t>
            </a:r>
            <a:endParaRPr lang="pt-BR" dirty="0"/>
          </a:p>
        </p:txBody>
      </p:sp>
      <p:sp>
        <p:nvSpPr>
          <p:cNvPr id="9" name="Espaço Reservado para Data 8"/>
          <p:cNvSpPr>
            <a:spLocks noGrp="1"/>
          </p:cNvSpPr>
          <p:nvPr>
            <p:ph type="dt" sz="half" idx="12"/>
          </p:nvPr>
        </p:nvSpPr>
        <p:spPr>
          <a:xfrm>
            <a:off x="9936427" y="6405332"/>
            <a:ext cx="1344149" cy="365125"/>
          </a:xfrm>
          <a:prstGeom prst="rect">
            <a:avLst/>
          </a:prstGeom>
        </p:spPr>
        <p:txBody>
          <a:bodyPr/>
          <a:lstStyle/>
          <a:p>
            <a:fld id="{2E700DB3-DBF0-4086-B675-117E7A9610B8}" type="datetimeFigureOut">
              <a:rPr lang="pt-BR" smtClean="0">
                <a:solidFill>
                  <a:prstClr val="black">
                    <a:tint val="75000"/>
                  </a:prstClr>
                </a:solidFill>
              </a:rPr>
              <a:pPr/>
              <a:t>20/10/2020</a:t>
            </a:fld>
            <a:endParaRPr lang="pt-BR">
              <a:solidFill>
                <a:prstClr val="black">
                  <a:tint val="75000"/>
                </a:prstClr>
              </a:solidFill>
            </a:endParaRPr>
          </a:p>
        </p:txBody>
      </p:sp>
    </p:spTree>
    <p:extLst>
      <p:ext uri="{BB962C8B-B14F-4D97-AF65-F5344CB8AC3E}">
        <p14:creationId xmlns:p14="http://schemas.microsoft.com/office/powerpoint/2010/main" val="3048810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83079" y="869270"/>
            <a:ext cx="8518071" cy="735934"/>
          </a:xfrm>
          <a:prstGeom prst="rect">
            <a:avLst/>
          </a:prstGeom>
        </p:spPr>
        <p:txBody>
          <a:bodyPr anchor="ctr"/>
          <a:lstStyle>
            <a:lvl1pPr algn="l">
              <a:defRPr sz="6000" b="1">
                <a:solidFill>
                  <a:srgbClr val="DD9D45"/>
                </a:solidFill>
                <a:latin typeface="Arial" panose="020B0604020202020204" pitchFamily="34" charset="0"/>
                <a:cs typeface="Arial" panose="020B0604020202020204" pitchFamily="34" charset="0"/>
              </a:defRPr>
            </a:lvl1pPr>
          </a:lstStyle>
          <a:p>
            <a:r>
              <a:rPr lang="pt-BR" dirty="0" smtClean="0"/>
              <a:t>TÍTULO</a:t>
            </a:r>
            <a:endParaRPr lang="pt-BR" dirty="0"/>
          </a:p>
        </p:txBody>
      </p:sp>
      <p:sp>
        <p:nvSpPr>
          <p:cNvPr id="3" name="Subtítulo 2"/>
          <p:cNvSpPr>
            <a:spLocks noGrp="1"/>
          </p:cNvSpPr>
          <p:nvPr>
            <p:ph type="subTitle" idx="1" hasCustomPrompt="1"/>
          </p:nvPr>
        </p:nvSpPr>
        <p:spPr>
          <a:xfrm>
            <a:off x="683079" y="1874106"/>
            <a:ext cx="8518071" cy="557007"/>
          </a:xfrm>
          <a:prstGeom prst="rect">
            <a:avLst/>
          </a:prstGeom>
        </p:spPr>
        <p:txBody>
          <a:bodyPr anchor="ct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SUBTÍTULO</a:t>
            </a:r>
            <a:endParaRPr lang="pt-BR" dirty="0"/>
          </a:p>
        </p:txBody>
      </p:sp>
    </p:spTree>
    <p:extLst>
      <p:ext uri="{BB962C8B-B14F-4D97-AF65-F5344CB8AC3E}">
        <p14:creationId xmlns:p14="http://schemas.microsoft.com/office/powerpoint/2010/main" val="39877173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hasCustomPrompt="1"/>
          </p:nvPr>
        </p:nvSpPr>
        <p:spPr>
          <a:xfrm>
            <a:off x="838200" y="1284851"/>
            <a:ext cx="9121877" cy="4351338"/>
          </a:xfrm>
          <a:prstGeom prst="rect">
            <a:avLst/>
          </a:prstGeom>
        </p:spPr>
        <p:txBody>
          <a:bodyPr/>
          <a:lstStyle>
            <a:lvl1pPr>
              <a:defRPr>
                <a:solidFill>
                  <a:schemeClr val="bg1"/>
                </a:solidFill>
              </a:defRPr>
            </a:lvl1pPr>
          </a:lstStyle>
          <a:p>
            <a:pPr lvl="0"/>
            <a:r>
              <a:rPr lang="pt-BR" dirty="0" smtClean="0"/>
              <a:t>OBJETO</a:t>
            </a:r>
            <a:endParaRPr lang="pt-BR" dirty="0"/>
          </a:p>
        </p:txBody>
      </p:sp>
    </p:spTree>
    <p:extLst>
      <p:ext uri="{BB962C8B-B14F-4D97-AF65-F5344CB8AC3E}">
        <p14:creationId xmlns:p14="http://schemas.microsoft.com/office/powerpoint/2010/main" val="12347277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580102" y="640583"/>
            <a:ext cx="7102491" cy="1021069"/>
          </a:xfrm>
          <a:prstGeom prst="rect">
            <a:avLst/>
          </a:prstGeom>
        </p:spPr>
        <p:txBody>
          <a:bodyPr anchor="ctr"/>
          <a:lstStyle>
            <a:lvl1pPr algn="l">
              <a:defRPr sz="4800" b="1" baseline="0">
                <a:solidFill>
                  <a:schemeClr val="bg2">
                    <a:lumMod val="25000"/>
                  </a:schemeClr>
                </a:solidFill>
                <a:latin typeface="Arial" panose="020B0604020202020204" pitchFamily="34" charset="0"/>
                <a:cs typeface="Arial" panose="020B0604020202020204" pitchFamily="34" charset="0"/>
              </a:defRPr>
            </a:lvl1pPr>
          </a:lstStyle>
          <a:p>
            <a:r>
              <a:rPr lang="pt-BR" dirty="0" smtClean="0"/>
              <a:t>TÍTULO 2</a:t>
            </a:r>
            <a:endParaRPr lang="pt-BR" dirty="0"/>
          </a:p>
        </p:txBody>
      </p:sp>
    </p:spTree>
    <p:extLst>
      <p:ext uri="{BB962C8B-B14F-4D97-AF65-F5344CB8AC3E}">
        <p14:creationId xmlns:p14="http://schemas.microsoft.com/office/powerpoint/2010/main" val="1503744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987424"/>
            <a:ext cx="3932237" cy="1069975"/>
          </a:xfrm>
          <a:prstGeom prst="rect">
            <a:avLst/>
          </a:prstGeom>
        </p:spPr>
        <p:txBody>
          <a:bodyPr anchor="ctr"/>
          <a:lstStyle>
            <a:lvl1pPr>
              <a:defRPr sz="3200" b="1">
                <a:latin typeface="Arial" panose="020B0604020202020204" pitchFamily="34" charset="0"/>
                <a:cs typeface="Arial" panose="020B0604020202020204" pitchFamily="34" charset="0"/>
              </a:defRPr>
            </a:lvl1pPr>
          </a:lstStyle>
          <a:p>
            <a:r>
              <a:rPr lang="pt-BR" dirty="0" smtClean="0"/>
              <a:t>TÍTULO</a:t>
            </a:r>
            <a:endParaRPr lang="pt-BR" dirty="0"/>
          </a:p>
        </p:txBody>
      </p:sp>
      <p:sp>
        <p:nvSpPr>
          <p:cNvPr id="3" name="Espaço Reservado para Imagem 2"/>
          <p:cNvSpPr>
            <a:spLocks noGrp="1"/>
          </p:cNvSpPr>
          <p:nvPr>
            <p:ph type="pic" idx="1" hasCustomPrompt="1"/>
          </p:nvPr>
        </p:nvSpPr>
        <p:spPr>
          <a:xfrm>
            <a:off x="5183188" y="987425"/>
            <a:ext cx="4717896" cy="4873625"/>
          </a:xfrm>
          <a:prstGeom prst="rect">
            <a:avLst/>
          </a:prstGeom>
        </p:spPr>
        <p:txBody>
          <a:bodyPr/>
          <a:lstStyle>
            <a:lvl1pPr marL="0" indent="0">
              <a:buNone/>
              <a:defRPr sz="3200">
                <a:solidFill>
                  <a:schemeClr val="bg2">
                    <a:lumMod val="25000"/>
                  </a:schemeClr>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smtClean="0"/>
              <a:t>IMAGEM</a:t>
            </a:r>
            <a:endParaRPr lang="pt-BR" dirty="0"/>
          </a:p>
        </p:txBody>
      </p:sp>
      <p:sp>
        <p:nvSpPr>
          <p:cNvPr id="4" name="Espaço Reservado para Texto 3"/>
          <p:cNvSpPr>
            <a:spLocks noGrp="1"/>
          </p:cNvSpPr>
          <p:nvPr>
            <p:ph type="body" sz="half" idx="2" hasCustomPrompt="1"/>
          </p:nvPr>
        </p:nvSpPr>
        <p:spPr>
          <a:xfrm>
            <a:off x="839788" y="2057400"/>
            <a:ext cx="3932237" cy="3811588"/>
          </a:xfrm>
          <a:prstGeom prst="rect">
            <a:avLst/>
          </a:prstGeom>
        </p:spPr>
        <p:txBody>
          <a:bodyPr/>
          <a:lstStyle>
            <a:lvl1pPr marL="0" indent="0">
              <a:buNone/>
              <a:defRPr sz="16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dirty="0" smtClean="0"/>
              <a:t>CORPO DE TEXTO</a:t>
            </a:r>
          </a:p>
        </p:txBody>
      </p:sp>
    </p:spTree>
    <p:extLst>
      <p:ext uri="{BB962C8B-B14F-4D97-AF65-F5344CB8AC3E}">
        <p14:creationId xmlns:p14="http://schemas.microsoft.com/office/powerpoint/2010/main" val="32482702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426" y="827395"/>
            <a:ext cx="8691716" cy="657276"/>
          </a:xfrm>
          <a:prstGeom prst="rect">
            <a:avLst/>
          </a:prstGeom>
        </p:spPr>
        <p:txBody>
          <a:bodyPr anchor="ctr"/>
          <a:lstStyle>
            <a:lvl1pPr algn="l">
              <a:defRPr sz="6000">
                <a:solidFill>
                  <a:schemeClr val="bg2">
                    <a:lumMod val="25000"/>
                  </a:schemeClr>
                </a:solidFill>
                <a:latin typeface="Arial" panose="020B0604020202020204" pitchFamily="34" charset="0"/>
                <a:cs typeface="Arial" panose="020B0604020202020204" pitchFamily="34" charset="0"/>
              </a:defRPr>
            </a:lvl1pPr>
          </a:lstStyle>
          <a:p>
            <a:r>
              <a:rPr lang="pt-BR" dirty="0" smtClean="0"/>
              <a:t>TÍTULO</a:t>
            </a:r>
            <a:endParaRPr lang="pt-BR" dirty="0"/>
          </a:p>
        </p:txBody>
      </p:sp>
      <p:sp>
        <p:nvSpPr>
          <p:cNvPr id="3" name="Subtítulo 2"/>
          <p:cNvSpPr>
            <a:spLocks noGrp="1"/>
          </p:cNvSpPr>
          <p:nvPr>
            <p:ph type="subTitle" idx="1" hasCustomPrompt="1"/>
          </p:nvPr>
        </p:nvSpPr>
        <p:spPr>
          <a:xfrm>
            <a:off x="678426" y="1635587"/>
            <a:ext cx="8691716" cy="4716227"/>
          </a:xfrm>
          <a:prstGeom prst="rect">
            <a:avLst/>
          </a:prstGeom>
        </p:spPr>
        <p:txBody>
          <a:bodyPr anchor="t"/>
          <a:lstStyle>
            <a:lvl1pPr marL="0" indent="0" algn="just">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TEXTO</a:t>
            </a:r>
            <a:endParaRPr lang="pt-BR" dirty="0"/>
          </a:p>
        </p:txBody>
      </p:sp>
    </p:spTree>
    <p:extLst>
      <p:ext uri="{BB962C8B-B14F-4D97-AF65-F5344CB8AC3E}">
        <p14:creationId xmlns:p14="http://schemas.microsoft.com/office/powerpoint/2010/main" val="41905101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426" y="827395"/>
            <a:ext cx="8691716" cy="657276"/>
          </a:xfrm>
          <a:prstGeom prst="rect">
            <a:avLst/>
          </a:prstGeom>
        </p:spPr>
        <p:txBody>
          <a:bodyPr anchor="ctr"/>
          <a:lstStyle>
            <a:lvl1pPr algn="l">
              <a:defRPr sz="6000">
                <a:solidFill>
                  <a:schemeClr val="bg2">
                    <a:lumMod val="25000"/>
                  </a:schemeClr>
                </a:solidFill>
                <a:latin typeface="Arial" panose="020B0604020202020204" pitchFamily="34" charset="0"/>
                <a:cs typeface="Arial" panose="020B0604020202020204" pitchFamily="34" charset="0"/>
              </a:defRPr>
            </a:lvl1pPr>
          </a:lstStyle>
          <a:p>
            <a:r>
              <a:rPr lang="pt-BR" dirty="0" smtClean="0"/>
              <a:t>TÍTULO</a:t>
            </a:r>
            <a:endParaRPr lang="pt-BR" dirty="0"/>
          </a:p>
        </p:txBody>
      </p:sp>
      <p:sp>
        <p:nvSpPr>
          <p:cNvPr id="3" name="Subtítulo 2"/>
          <p:cNvSpPr>
            <a:spLocks noGrp="1"/>
          </p:cNvSpPr>
          <p:nvPr>
            <p:ph type="subTitle" idx="1" hasCustomPrompt="1"/>
          </p:nvPr>
        </p:nvSpPr>
        <p:spPr>
          <a:xfrm>
            <a:off x="678426" y="1635587"/>
            <a:ext cx="8691716" cy="4822363"/>
          </a:xfrm>
          <a:prstGeom prst="rect">
            <a:avLst/>
          </a:prstGeom>
        </p:spPr>
        <p:txBody>
          <a:bodyPr anchor="t"/>
          <a:lstStyle>
            <a:lvl1pPr marL="0" indent="0" algn="just">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TEXTO</a:t>
            </a:r>
            <a:endParaRPr lang="pt-BR" dirty="0"/>
          </a:p>
        </p:txBody>
      </p:sp>
    </p:spTree>
    <p:extLst>
      <p:ext uri="{BB962C8B-B14F-4D97-AF65-F5344CB8AC3E}">
        <p14:creationId xmlns:p14="http://schemas.microsoft.com/office/powerpoint/2010/main" val="16846566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78426" y="827395"/>
            <a:ext cx="8691716" cy="657276"/>
          </a:xfrm>
          <a:prstGeom prst="rect">
            <a:avLst/>
          </a:prstGeom>
        </p:spPr>
        <p:txBody>
          <a:bodyPr anchor="ctr"/>
          <a:lstStyle>
            <a:lvl1pPr algn="l">
              <a:defRPr sz="6000">
                <a:solidFill>
                  <a:schemeClr val="bg2">
                    <a:lumMod val="25000"/>
                  </a:schemeClr>
                </a:solidFill>
                <a:latin typeface="Arial" panose="020B0604020202020204" pitchFamily="34" charset="0"/>
                <a:cs typeface="Arial" panose="020B0604020202020204" pitchFamily="34" charset="0"/>
              </a:defRPr>
            </a:lvl1pPr>
          </a:lstStyle>
          <a:p>
            <a:r>
              <a:rPr lang="pt-BR" dirty="0" smtClean="0"/>
              <a:t>TÍTULO</a:t>
            </a:r>
            <a:endParaRPr lang="pt-BR" dirty="0"/>
          </a:p>
        </p:txBody>
      </p:sp>
      <p:sp>
        <p:nvSpPr>
          <p:cNvPr id="3" name="Subtítulo 2"/>
          <p:cNvSpPr>
            <a:spLocks noGrp="1"/>
          </p:cNvSpPr>
          <p:nvPr>
            <p:ph type="subTitle" idx="1" hasCustomPrompt="1"/>
          </p:nvPr>
        </p:nvSpPr>
        <p:spPr>
          <a:xfrm>
            <a:off x="678426" y="1635587"/>
            <a:ext cx="8691716" cy="4822363"/>
          </a:xfrm>
          <a:prstGeom prst="rect">
            <a:avLst/>
          </a:prstGeom>
        </p:spPr>
        <p:txBody>
          <a:bodyPr anchor="t"/>
          <a:lstStyle>
            <a:lvl1pPr marL="0" indent="0" algn="just">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TEXTO</a:t>
            </a:r>
            <a:endParaRPr lang="pt-BR" dirty="0"/>
          </a:p>
        </p:txBody>
      </p:sp>
    </p:spTree>
    <p:extLst>
      <p:ext uri="{BB962C8B-B14F-4D97-AF65-F5344CB8AC3E}">
        <p14:creationId xmlns:p14="http://schemas.microsoft.com/office/powerpoint/2010/main" val="20037055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10797"/>
      </p:ext>
    </p:extLst>
  </p:cSld>
  <p:clrMap bg1="lt1" tx1="dk1" bg2="lt2" tx2="dk2" accent1="accent1" accent2="accent2" accent3="accent3" accent4="accent4" accent5="accent5" accent6="accent6" hlink="hlink" folHlink="folHlink"/>
  <p:sldLayoutIdLst>
    <p:sldLayoutId id="2147483689" r:id="rId1"/>
    <p:sldLayoutId id="2147483718" r:id="rId2"/>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63645"/>
      </p:ext>
    </p:extLst>
  </p:cSld>
  <p:clrMap bg1="lt1" tx1="dk1" bg2="lt2" tx2="dk2" accent1="accent1" accent2="accent2" accent3="accent3" accent4="accent4" accent5="accent5" accent6="accent6" hlink="hlink" folHlink="folHlink"/>
  <p:sldLayoutIdLst>
    <p:sldLayoutId id="2147483707" r:id="rId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106335"/>
      </p:ext>
    </p:extLst>
  </p:cSld>
  <p:clrMap bg1="lt1" tx1="dk1" bg2="lt2" tx2="dk2" accent1="accent1" accent2="accent2" accent3="accent3" accent4="accent4" accent5="accent5" accent6="accent6" hlink="hlink" folHlink="folHlink"/>
  <p:sldLayoutIdLst>
    <p:sldLayoutId id="2147483692" r:id="rId1"/>
    <p:sldLayoutId id="2147483693" r:id="rId2"/>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187151"/>
      </p:ext>
    </p:extLst>
  </p:cSld>
  <p:clrMap bg1="lt1" tx1="dk1" bg2="lt2" tx2="dk2" accent1="accent1" accent2="accent2" accent3="accent3" accent4="accent4" accent5="accent5" accent6="accent6" hlink="hlink" folHlink="folHlink"/>
  <p:sldLayoutIdLst>
    <p:sldLayoutId id="2147483695" r:id="rId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509492"/>
      </p:ext>
    </p:extLst>
  </p:cSld>
  <p:clrMap bg1="lt1" tx1="dk1" bg2="lt2" tx2="dk2" accent1="accent1" accent2="accent2" accent3="accent3" accent4="accent4" accent5="accent5" accent6="accent6" hlink="hlink" folHlink="folHlink"/>
  <p:sldLayoutIdLst>
    <p:sldLayoutId id="2147483705" r:id="rId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1075323"/>
      </p:ext>
    </p:extLst>
  </p:cSld>
  <p:clrMap bg1="lt1" tx1="dk1" bg2="lt2" tx2="dk2" accent1="accent1" accent2="accent2" accent3="accent3" accent4="accent4" accent5="accent5" accent6="accent6" hlink="hlink" folHlink="folHlink"/>
  <p:sldLayoutIdLst>
    <p:sldLayoutId id="2147483709" r:id="rId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47539"/>
      </p:ext>
    </p:extLst>
  </p:cSld>
  <p:clrMap bg1="lt1" tx1="dk1" bg2="lt2" tx2="dk2" accent1="accent1" accent2="accent2" accent3="accent3" accent4="accent4" accent5="accent5" accent6="accent6" hlink="hlink" folHlink="folHlink"/>
  <p:sldLayoutIdLst>
    <p:sldLayoutId id="2147483711" r:id="rId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83472"/>
      </p:ext>
    </p:extLst>
  </p:cSld>
  <p:clrMap bg1="lt1" tx1="dk1" bg2="lt2" tx2="dk2" accent1="accent1" accent2="accent2" accent3="accent3" accent4="accent4" accent5="accent5" accent6="accent6" hlink="hlink" folHlink="folHlink"/>
  <p:sldLayoutIdLst>
    <p:sldLayoutId id="2147483713" r:id="rId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896564"/>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44138"/>
      </p:ext>
    </p:extLst>
  </p:cSld>
  <p:clrMap bg1="lt1" tx1="dk1" bg2="lt2" tx2="dk2" accent1="accent1" accent2="accent2" accent3="accent3" accent4="accent4" accent5="accent5" accent6="accent6" hlink="hlink" folHlink="folHlink"/>
  <p:sldLayoutIdLst>
    <p:sldLayoutId id="2147483717" r:id="rId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package" Target="../embeddings/Documento_do_Microsoft_Word1.docx"/><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package" Target="../embeddings/Documento_do_Microsoft_Word2.docx"/><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package" Target="../embeddings/Documento_do_Microsoft_Word3.docx"/><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3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package" Target="../embeddings/Documento_do_Microsoft_Word4.doc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2.emf"/></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package" Target="../embeddings/Documento_do_Microsoft_Word5.docx"/><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36.emf"/></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p:cNvSpPr>
            <a:spLocks noGrp="1"/>
          </p:cNvSpPr>
          <p:nvPr>
            <p:ph type="body" sz="quarter" idx="10"/>
          </p:nvPr>
        </p:nvSpPr>
        <p:spPr>
          <a:xfrm>
            <a:off x="1703512" y="1772816"/>
            <a:ext cx="5760640" cy="2664296"/>
          </a:xfrm>
        </p:spPr>
        <p:txBody>
          <a:bodyPr>
            <a:normAutofit/>
          </a:bodyPr>
          <a:lstStyle/>
          <a:p>
            <a:r>
              <a:rPr lang="pt-BR" sz="4000" dirty="0" smtClean="0">
                <a:solidFill>
                  <a:srgbClr val="FFC000"/>
                </a:solidFill>
              </a:rPr>
              <a:t>Requisitos de SSMA</a:t>
            </a:r>
            <a:endParaRPr lang="pt-BR" sz="4000" dirty="0">
              <a:solidFill>
                <a:srgbClr val="FFC000"/>
              </a:solidFill>
            </a:endParaRPr>
          </a:p>
        </p:txBody>
      </p:sp>
    </p:spTree>
    <p:extLst>
      <p:ext uri="{BB962C8B-B14F-4D97-AF65-F5344CB8AC3E}">
        <p14:creationId xmlns:p14="http://schemas.microsoft.com/office/powerpoint/2010/main" val="1983011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Requisitos 15:</a:t>
            </a:r>
            <a:endParaRPr lang="pt-BR" dirty="0"/>
          </a:p>
        </p:txBody>
      </p:sp>
    </p:spTree>
    <p:extLst>
      <p:ext uri="{BB962C8B-B14F-4D97-AF65-F5344CB8AC3E}">
        <p14:creationId xmlns:p14="http://schemas.microsoft.com/office/powerpoint/2010/main" val="2002147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0152" y="1"/>
            <a:ext cx="9254233" cy="1056068"/>
          </a:xfrm>
        </p:spPr>
        <p:txBody>
          <a:bodyPr/>
          <a:lstStyle/>
          <a:p>
            <a:r>
              <a:rPr lang="pt-BR" sz="2400" b="1" dirty="0"/>
              <a:t>REQUISITO 15: ESTABELECIMENTO DE COMITÊ DE GESTÃO E COMITÊS OPERACIONAIS DE SSMA</a:t>
            </a:r>
            <a:endParaRPr lang="pt-BR" sz="2400" b="1" dirty="0"/>
          </a:p>
        </p:txBody>
      </p:sp>
      <p:sp>
        <p:nvSpPr>
          <p:cNvPr id="3" name="Subtítulo 2"/>
          <p:cNvSpPr>
            <a:spLocks noGrp="1"/>
          </p:cNvSpPr>
          <p:nvPr>
            <p:ph type="subTitle" idx="1"/>
          </p:nvPr>
        </p:nvSpPr>
        <p:spPr>
          <a:xfrm>
            <a:off x="0" y="1635587"/>
            <a:ext cx="11887200" cy="4822363"/>
          </a:xfrm>
        </p:spPr>
        <p:txBody>
          <a:bodyPr/>
          <a:lstStyle/>
          <a:p>
            <a:r>
              <a:rPr lang="pt-BR" sz="2000" b="1" dirty="0"/>
              <a:t>P</a:t>
            </a:r>
            <a:r>
              <a:rPr lang="pt-BR" sz="2000" b="1" dirty="0" smtClean="0"/>
              <a:t>ILAR </a:t>
            </a:r>
            <a:r>
              <a:rPr lang="pt-BR" sz="2000" b="1" dirty="0"/>
              <a:t>CULTURAL</a:t>
            </a:r>
          </a:p>
          <a:p>
            <a:r>
              <a:rPr lang="pt-BR" sz="2000" b="1" dirty="0"/>
              <a:t>Elemento Nº03 - Estrutura Organizacional Integrada</a:t>
            </a:r>
            <a:endParaRPr lang="pt-BR" sz="2000" dirty="0"/>
          </a:p>
          <a:p>
            <a:r>
              <a:rPr lang="pt-BR" sz="2000" b="1" dirty="0" smtClean="0"/>
              <a:t>	Conceito </a:t>
            </a:r>
            <a:r>
              <a:rPr lang="pt-BR" sz="2000" b="1" dirty="0"/>
              <a:t>do Elemento:</a:t>
            </a:r>
            <a:r>
              <a:rPr lang="pt-BR" sz="2000" dirty="0"/>
              <a:t> Facilita o gerenciamento eficiente de SSMA através do envolvimento de todos os níveis, e é aplicada em toda a organização, desde os escritórios e áreas administrativas até as unidades operacionais. Um Comitê de Gestão, dirigido pelo mais alto nível da organização, lidera todos os esforços de SSMA através do desenvolvimento e melhoria dos Sistemas de Gestão de SSMA. A gerência de linha organizacional é responsável pelo planejamento, desenvolvimento, implementação, controle, avaliação e validação do Sistema de Gestão de SSMA, e pelo envolvimento de todas as pessoas de sua área de responsabilidade. O Comitê de Gestão patrocina uma rede de comitês operacionais em toda a organização, responsáveis por guiar e dar suporte à implementação e à melhoria contínua dos programas e procedimentos de SSMA, compostas de equipes multifuncionais lideradas por </a:t>
            </a:r>
            <a:r>
              <a:rPr lang="pt-BR" sz="2000" dirty="0" smtClean="0"/>
              <a:t>gerentes de </a:t>
            </a:r>
            <a:r>
              <a:rPr lang="pt-BR" sz="2000" dirty="0"/>
              <a:t>linha e incluem técnicos e representantes das áreas operacionais, e </a:t>
            </a:r>
            <a:endParaRPr lang="pt-BR" sz="2000" dirty="0" smtClean="0"/>
          </a:p>
          <a:p>
            <a:r>
              <a:rPr lang="pt-BR" sz="2000" dirty="0" smtClean="0"/>
              <a:t>especialistas </a:t>
            </a:r>
            <a:r>
              <a:rPr lang="pt-BR" sz="2000" dirty="0"/>
              <a:t>de SSMA</a:t>
            </a:r>
            <a:r>
              <a:rPr lang="pt-BR" dirty="0"/>
              <a:t>.</a:t>
            </a:r>
          </a:p>
          <a:p>
            <a:endParaRPr lang="pt-B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r="3481"/>
          <a:stretch>
            <a:fillRect/>
          </a:stretch>
        </p:blipFill>
        <p:spPr bwMode="auto">
          <a:xfrm>
            <a:off x="6067425" y="528035"/>
            <a:ext cx="6124575" cy="131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5"/>
          <p:cNvSpPr>
            <a:spLocks noChangeArrowheads="1"/>
          </p:cNvSpPr>
          <p:nvPr/>
        </p:nvSpPr>
        <p:spPr bwMode="auto">
          <a:xfrm>
            <a:off x="7864699" y="852899"/>
            <a:ext cx="4327301" cy="334850"/>
          </a:xfrm>
          <a:prstGeom prst="ellipse">
            <a:avLst/>
          </a:prstGeom>
          <a:noFill/>
          <a:ln w="25400">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2366645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06062" y="373487"/>
            <a:ext cx="11655380" cy="6084463"/>
          </a:xfrm>
        </p:spPr>
        <p:txBody>
          <a:bodyPr/>
          <a:lstStyle/>
          <a:p>
            <a:r>
              <a:rPr lang="pt-BR" b="1" dirty="0"/>
              <a:t>Requisito Técnico Nº15 – Estabelecimento de Comitê de Gestão e Comitês Operacionais de SSMA: </a:t>
            </a:r>
            <a:r>
              <a:rPr lang="pt-BR" dirty="0"/>
              <a:t>A organização deve estabelecer uma estrutura de governança implantando:</a:t>
            </a:r>
          </a:p>
          <a:p>
            <a:pPr marL="342900" lvl="0" indent="-342900">
              <a:buFont typeface="Arial" panose="020B0604020202020204" pitchFamily="34" charset="0"/>
              <a:buChar char="•"/>
            </a:pPr>
            <a:r>
              <a:rPr lang="pt-BR" dirty="0"/>
              <a:t>Comitê de Gestão Estratégico;</a:t>
            </a:r>
          </a:p>
          <a:p>
            <a:pPr marL="342900" lvl="0" indent="-342900">
              <a:buFont typeface="Arial" panose="020B0604020202020204" pitchFamily="34" charset="0"/>
              <a:buChar char="•"/>
            </a:pPr>
            <a:r>
              <a:rPr lang="pt-BR" dirty="0"/>
              <a:t>Comitês Operacionais de Unidades, </a:t>
            </a:r>
          </a:p>
          <a:p>
            <a:r>
              <a:rPr lang="pt-BR" dirty="0"/>
              <a:t>A organização também deverá estabelecer:</a:t>
            </a:r>
          </a:p>
          <a:p>
            <a:pPr marL="342900" lvl="0" indent="-342900">
              <a:buFont typeface="Arial" panose="020B0604020202020204" pitchFamily="34" charset="0"/>
              <a:buChar char="•"/>
            </a:pPr>
            <a:r>
              <a:rPr lang="pt-BR" dirty="0"/>
              <a:t>Grupos de Trabalho Estratégico (Apoio ao Comitê de Gestão Estratégico);</a:t>
            </a:r>
          </a:p>
          <a:p>
            <a:pPr marL="342900" lvl="0" indent="-342900">
              <a:buFont typeface="Arial" panose="020B0604020202020204" pitchFamily="34" charset="0"/>
              <a:buChar char="•"/>
            </a:pPr>
            <a:r>
              <a:rPr lang="pt-BR" dirty="0"/>
              <a:t>Grupos de Trabalhos Operacionais de unidades (Apoio ao Comitê Local). </a:t>
            </a:r>
          </a:p>
          <a:p>
            <a:endParaRPr lang="pt-BR" dirty="0"/>
          </a:p>
        </p:txBody>
      </p:sp>
    </p:spTree>
    <p:extLst>
      <p:ext uri="{BB962C8B-B14F-4D97-AF65-F5344CB8AC3E}">
        <p14:creationId xmlns:p14="http://schemas.microsoft.com/office/powerpoint/2010/main" val="341909882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67425" y="360608"/>
            <a:ext cx="11590986" cy="6097343"/>
          </a:xfrm>
        </p:spPr>
        <p:txBody>
          <a:bodyPr/>
          <a:lstStyle/>
          <a:p>
            <a:r>
              <a:rPr lang="pt-BR" dirty="0" smtClean="0"/>
              <a:t>	Esta </a:t>
            </a:r>
            <a:r>
              <a:rPr lang="pt-BR" dirty="0"/>
              <a:t>estrutura possibilita a organização trabalhar com uma visão muito mais estratégica dentro de um sistema de gestão de SSMA. Um sistema de gestão de SSMA adequado auxilia a empresa a manter-se sempre atenta às ameaças e oportunidades que podem prejudicar ou alavancar os negócios. O estabelecimento de governança corporativa de um sistema de gestão de SSMA é essencial, pois possibilita o gerenciamento de riscos antecipando possíveis problemas e contribui para a organização ter uma melhor preparação para evitar riscos que possam denegrir sua imagem ou prejudicar seus resultados. O Comitê estratégico é responsável pelas políticas de gerenciamento de risco das operações gerais da empresa, bem como pela supervisão da gestão de riscos. Um Comitê de Gestão patrocina uma rede de comitês operacionais em toda a organização, responsáveis por guiar e dar suporte à implementação e à melhoria contínua dos programas e procedimentos de SSMA. O Comitê Geral de Gestão deve ser dirigido pelo mais alto nível da organização.</a:t>
            </a:r>
          </a:p>
          <a:p>
            <a:r>
              <a:rPr lang="pt-BR" dirty="0"/>
              <a:t/>
            </a:r>
            <a:br>
              <a:rPr lang="pt-BR" dirty="0"/>
            </a:br>
            <a:endParaRPr lang="pt-BR" dirty="0"/>
          </a:p>
        </p:txBody>
      </p:sp>
    </p:spTree>
    <p:extLst>
      <p:ext uri="{BB962C8B-B14F-4D97-AF65-F5344CB8AC3E}">
        <p14:creationId xmlns:p14="http://schemas.microsoft.com/office/powerpoint/2010/main" val="14926741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54545" y="579549"/>
            <a:ext cx="11719775" cy="5878401"/>
          </a:xfrm>
        </p:spPr>
        <p:txBody>
          <a:bodyPr/>
          <a:lstStyle/>
          <a:p>
            <a:r>
              <a:rPr lang="pt-BR" b="1" dirty="0"/>
              <a:t>EXECUÇÃO DO REQUISITO</a:t>
            </a:r>
            <a:endParaRPr lang="pt-BR" dirty="0"/>
          </a:p>
          <a:p>
            <a:r>
              <a:rPr lang="pt-BR" b="1" dirty="0"/>
              <a:t>Comitê de Gestão de SSMA Corporativo</a:t>
            </a:r>
            <a:endParaRPr lang="pt-BR" dirty="0"/>
          </a:p>
          <a:p>
            <a:r>
              <a:rPr lang="pt-BR" dirty="0" smtClean="0"/>
              <a:t>	A </a:t>
            </a:r>
            <a:r>
              <a:rPr lang="pt-BR" dirty="0"/>
              <a:t>definir com comitê executivo de SSMA</a:t>
            </a:r>
          </a:p>
          <a:p>
            <a:r>
              <a:rPr lang="pt-BR" b="1" dirty="0"/>
              <a:t>Comitês Operacionais de SSMA Locais</a:t>
            </a:r>
            <a:endParaRPr lang="pt-BR" dirty="0"/>
          </a:p>
          <a:p>
            <a:r>
              <a:rPr lang="pt-BR" dirty="0" smtClean="0"/>
              <a:t>	Os </a:t>
            </a:r>
            <a:r>
              <a:rPr lang="pt-BR" dirty="0"/>
              <a:t>comitês locais deverão ser estabelecidos formalmente através de ATA de Instalação, e ser dirigidos pelo mais alto nível local da organização, que será responsável pela condução das ações locais de SSMA, como:</a:t>
            </a:r>
          </a:p>
          <a:p>
            <a:pPr marL="342900" lvl="0" indent="-342900">
              <a:buFont typeface="Arial" panose="020B0604020202020204" pitchFamily="34" charset="0"/>
              <a:buChar char="•"/>
            </a:pPr>
            <a:r>
              <a:rPr lang="pt-BR" dirty="0"/>
              <a:t>Realizar implantação dos requisitos do sistema;</a:t>
            </a:r>
          </a:p>
          <a:p>
            <a:pPr marL="342900" lvl="0" indent="-342900">
              <a:buFont typeface="Arial" panose="020B0604020202020204" pitchFamily="34" charset="0"/>
              <a:buChar char="•"/>
            </a:pPr>
            <a:r>
              <a:rPr lang="pt-BR" dirty="0"/>
              <a:t>Reunir-se mensalmente;</a:t>
            </a:r>
          </a:p>
          <a:p>
            <a:pPr marL="342900" lvl="0" indent="-342900">
              <a:buFont typeface="Arial" panose="020B0604020202020204" pitchFamily="34" charset="0"/>
              <a:buChar char="•"/>
            </a:pPr>
            <a:r>
              <a:rPr lang="pt-BR" dirty="0"/>
              <a:t>Planejar as ações de SSMA;</a:t>
            </a:r>
          </a:p>
          <a:p>
            <a:pPr marL="342900" lvl="0" indent="-342900">
              <a:buFont typeface="Arial" panose="020B0604020202020204" pitchFamily="34" charset="0"/>
              <a:buChar char="•"/>
            </a:pPr>
            <a:r>
              <a:rPr lang="pt-BR" dirty="0"/>
              <a:t>Fazer o repasse de normas e procedimentos locais.</a:t>
            </a:r>
          </a:p>
          <a:p>
            <a:r>
              <a:rPr lang="pt-BR" dirty="0"/>
              <a:t>AUDITORIA – Este requisito faz parte do escopo de auditoria de SSMA </a:t>
            </a:r>
            <a:endParaRPr lang="pt-BR" dirty="0" smtClean="0"/>
          </a:p>
          <a:p>
            <a:r>
              <a:rPr lang="pt-BR" dirty="0" smtClean="0"/>
              <a:t>para </a:t>
            </a:r>
            <a:r>
              <a:rPr lang="pt-BR" dirty="0"/>
              <a:t>verificação de eficácia de implantação.</a:t>
            </a:r>
          </a:p>
          <a:p>
            <a:endParaRPr lang="pt-BR" dirty="0"/>
          </a:p>
        </p:txBody>
      </p:sp>
    </p:spTree>
    <p:extLst>
      <p:ext uri="{BB962C8B-B14F-4D97-AF65-F5344CB8AC3E}">
        <p14:creationId xmlns:p14="http://schemas.microsoft.com/office/powerpoint/2010/main" val="20239504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42291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Requisitos 32:</a:t>
            </a:r>
            <a:endParaRPr lang="pt-BR" dirty="0"/>
          </a:p>
        </p:txBody>
      </p:sp>
    </p:spTree>
    <p:extLst>
      <p:ext uri="{BB962C8B-B14F-4D97-AF65-F5344CB8AC3E}">
        <p14:creationId xmlns:p14="http://schemas.microsoft.com/office/powerpoint/2010/main" val="9666953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0152" y="0"/>
            <a:ext cx="9279990" cy="811369"/>
          </a:xfrm>
        </p:spPr>
        <p:txBody>
          <a:bodyPr/>
          <a:lstStyle/>
          <a:p>
            <a:r>
              <a:rPr lang="pt-BR" sz="2400" b="1" dirty="0"/>
              <a:t>REQUISITO 32: DISCIPLINA OPERACIONAL </a:t>
            </a:r>
            <a:endParaRPr lang="pt-BR" sz="2400" b="1" dirty="0"/>
          </a:p>
        </p:txBody>
      </p:sp>
      <p:sp>
        <p:nvSpPr>
          <p:cNvPr id="3" name="Subtítulo 2"/>
          <p:cNvSpPr>
            <a:spLocks noGrp="1"/>
          </p:cNvSpPr>
          <p:nvPr>
            <p:ph type="subTitle" idx="1"/>
          </p:nvPr>
        </p:nvSpPr>
        <p:spPr>
          <a:xfrm>
            <a:off x="90152" y="1081796"/>
            <a:ext cx="10071279" cy="4822363"/>
          </a:xfrm>
        </p:spPr>
        <p:txBody>
          <a:bodyPr/>
          <a:lstStyle/>
          <a:p>
            <a:r>
              <a:rPr lang="pt-BR" b="1" dirty="0"/>
              <a:t>PILAR CULTURAL</a:t>
            </a:r>
          </a:p>
          <a:p>
            <a:r>
              <a:rPr lang="pt-BR" b="1" dirty="0"/>
              <a:t>Elemento Nº06 - Normalização de SSMA</a:t>
            </a:r>
            <a:endParaRPr lang="pt-BR" dirty="0"/>
          </a:p>
          <a:p>
            <a:r>
              <a:rPr lang="pt-BR" b="1" dirty="0" smtClean="0"/>
              <a:t>	Conceito </a:t>
            </a:r>
            <a:r>
              <a:rPr lang="pt-BR" b="1" dirty="0"/>
              <a:t>do Elemento:</a:t>
            </a:r>
            <a:r>
              <a:rPr lang="pt-BR" dirty="0"/>
              <a:t> Altos padrões operacionais são conseguidos através de procedimentos operacionais de alta qualidade, uso de melhores práticas e instalações de alto padrão. </a:t>
            </a:r>
            <a:r>
              <a:rPr lang="pt-BR" dirty="0" smtClean="0"/>
              <a:t>	</a:t>
            </a:r>
          </a:p>
          <a:p>
            <a:r>
              <a:rPr lang="pt-BR" dirty="0"/>
              <a:t>	</a:t>
            </a:r>
            <a:r>
              <a:rPr lang="pt-BR" dirty="0" smtClean="0"/>
              <a:t>Os </a:t>
            </a:r>
            <a:r>
              <a:rPr lang="pt-BR" dirty="0"/>
              <a:t>procedimentos são escritos, amplamente divulgados, seguidos e enfatizados periodicamente. Os procedimentos operacionais fornecem entendimento claro dos parâmetros operacionais e dos riscos às pessoas, comunidade e meio ambiente. Existem processos para continuamente melhorar e verificar atendimento a estes procedimentos visando garantir a Disciplina Operacional. </a:t>
            </a:r>
            <a:endParaRPr lang="pt-BR" dirty="0" smtClean="0"/>
          </a:p>
          <a:p>
            <a:r>
              <a:rPr lang="pt-BR" dirty="0"/>
              <a:t>	</a:t>
            </a:r>
            <a:r>
              <a:rPr lang="pt-BR" dirty="0" smtClean="0"/>
              <a:t>As </a:t>
            </a:r>
            <a:r>
              <a:rPr lang="pt-BR" dirty="0"/>
              <a:t>instalações são continuamente verificadas para identificar oportunidades de melhoria em SSMA.</a:t>
            </a:r>
          </a:p>
          <a:p>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t="37573"/>
          <a:stretch>
            <a:fillRect/>
          </a:stretch>
        </p:blipFill>
        <p:spPr bwMode="auto">
          <a:xfrm>
            <a:off x="6076950" y="489382"/>
            <a:ext cx="6115050" cy="140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3"/>
          <p:cNvSpPr>
            <a:spLocks noChangeArrowheads="1"/>
          </p:cNvSpPr>
          <p:nvPr/>
        </p:nvSpPr>
        <p:spPr bwMode="auto">
          <a:xfrm>
            <a:off x="7624294" y="1081796"/>
            <a:ext cx="3541690" cy="321988"/>
          </a:xfrm>
          <a:prstGeom prst="ellipse">
            <a:avLst/>
          </a:prstGeom>
          <a:noFill/>
          <a:ln w="25400">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425291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90152" y="257577"/>
            <a:ext cx="11797048" cy="6200374"/>
          </a:xfrm>
        </p:spPr>
        <p:txBody>
          <a:bodyPr/>
          <a:lstStyle/>
          <a:p>
            <a:r>
              <a:rPr lang="pt-BR" b="1" dirty="0" smtClean="0"/>
              <a:t>	Requisito </a:t>
            </a:r>
            <a:r>
              <a:rPr lang="pt-BR" b="1" dirty="0"/>
              <a:t>Técnico Nº32 - Processo de Disciplina Operacional:</a:t>
            </a:r>
            <a:r>
              <a:rPr lang="pt-BR" dirty="0"/>
              <a:t> A organização deve estabelecer mecanismo para orientar que as atividades sejam realizadas de acordo com os padrões e procedimentos estabelecidos, devendo ser adequados, conhecidos, compreendidos e estarem disponíveis de forma sempre atualizada. Isto é fundamental para o desenvolvimento das pessoas e da cultura do comportamento seguro. Desta forma ter o hábito de seguir os procedimentos, regras, normas e instruções de trabalho, torna-se fundamental para o sucesso do processo de disciplina operacional. As Regras Especiais de SSMA são ferramentas importantes no processo de construção da disciplina operacional, pois são consideradas invioláveis, onde o trabalho será considerado adequado somente quando executado em observância aos procedimentos de segurança e saúde. Além das regras especiais de SSMA, todos os procedimentos, instruções de trabalho, e orientações de segurança são objetos de disciplina operacional para toda organização.</a:t>
            </a:r>
          </a:p>
          <a:p>
            <a:endParaRPr lang="pt-BR" dirty="0"/>
          </a:p>
        </p:txBody>
      </p:sp>
    </p:spTree>
    <p:extLst>
      <p:ext uri="{BB962C8B-B14F-4D97-AF65-F5344CB8AC3E}">
        <p14:creationId xmlns:p14="http://schemas.microsoft.com/office/powerpoint/2010/main" val="17603872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0" y="154547"/>
            <a:ext cx="12192000" cy="6303404"/>
          </a:xfrm>
        </p:spPr>
        <p:txBody>
          <a:bodyPr/>
          <a:lstStyle/>
          <a:p>
            <a:r>
              <a:rPr lang="pt-BR" b="1" dirty="0"/>
              <a:t>EXECUÇÃO DO REQUISITO</a:t>
            </a:r>
            <a:endParaRPr lang="pt-BR" dirty="0"/>
          </a:p>
          <a:p>
            <a:r>
              <a:rPr lang="pt-BR" b="1" dirty="0"/>
              <a:t>Verificação do Ciclo de Trabalho - VCT</a:t>
            </a:r>
            <a:endParaRPr lang="pt-BR" dirty="0"/>
          </a:p>
          <a:p>
            <a:r>
              <a:rPr lang="pt-BR" dirty="0" smtClean="0"/>
              <a:t>	O </a:t>
            </a:r>
            <a:r>
              <a:rPr lang="pt-BR" dirty="0"/>
              <a:t>comitê corporativo de SSMA deverá estabelecer Grupo de Trabalho Corporativo para implantação do conceito de disciplina operacional, por meio de todos os procedimentos, instruções de trabalho e regras estabelecidas na </a:t>
            </a:r>
            <a:r>
              <a:rPr lang="pt-BR" dirty="0" err="1"/>
              <a:t>GTFoods</a:t>
            </a:r>
            <a:r>
              <a:rPr lang="pt-BR" dirty="0"/>
              <a:t>, através da Verificação do Ciclo de Trabalho (VCT), que consiste na verificação dos procedimentos e avaliação das atividades In Loco.</a:t>
            </a:r>
          </a:p>
          <a:p>
            <a:r>
              <a:rPr lang="pt-BR" b="1" dirty="0"/>
              <a:t>Regras Especiais de SSMA</a:t>
            </a:r>
            <a:endParaRPr lang="pt-BR" dirty="0"/>
          </a:p>
          <a:p>
            <a:r>
              <a:rPr lang="pt-BR" dirty="0" smtClean="0"/>
              <a:t>	A </a:t>
            </a:r>
            <a:r>
              <a:rPr lang="pt-BR" dirty="0"/>
              <a:t>execução deste requisito deverá ser realizada através de Procedimento Operacional Padrão, e orientações conforme descrito abaixo</a:t>
            </a:r>
            <a:r>
              <a:rPr lang="pt-BR" dirty="0" smtClean="0"/>
              <a:t>:</a:t>
            </a:r>
          </a:p>
          <a:p>
            <a:endParaRPr lang="pt-BR" dirty="0"/>
          </a:p>
          <a:p>
            <a:endParaRPr lang="pt-BR" dirty="0" smtClean="0"/>
          </a:p>
          <a:p>
            <a:r>
              <a:rPr lang="pt-BR" dirty="0" smtClean="0"/>
              <a:t>AUDITORIA </a:t>
            </a:r>
            <a:r>
              <a:rPr lang="pt-BR" dirty="0"/>
              <a:t>– Este requisito faz parte do escopo de auditoria de SSMA </a:t>
            </a:r>
            <a:r>
              <a:rPr lang="pt-BR" dirty="0" smtClean="0"/>
              <a:t>para</a:t>
            </a:r>
          </a:p>
          <a:p>
            <a:r>
              <a:rPr lang="pt-BR" dirty="0" smtClean="0"/>
              <a:t> </a:t>
            </a:r>
            <a:r>
              <a:rPr lang="pt-BR" dirty="0"/>
              <a:t>verificação de eficácia de implantação.</a:t>
            </a:r>
          </a:p>
          <a:p>
            <a:endParaRPr lang="pt-BR" dirty="0"/>
          </a:p>
        </p:txBody>
      </p:sp>
      <p:graphicFrame>
        <p:nvGraphicFramePr>
          <p:cNvPr id="4" name="Objeto 3"/>
          <p:cNvGraphicFramePr>
            <a:graphicFrameLocks noChangeAspect="1"/>
          </p:cNvGraphicFramePr>
          <p:nvPr>
            <p:extLst>
              <p:ext uri="{D42A27DB-BD31-4B8C-83A1-F6EECF244321}">
                <p14:modId xmlns:p14="http://schemas.microsoft.com/office/powerpoint/2010/main" val="1778638022"/>
              </p:ext>
            </p:extLst>
          </p:nvPr>
        </p:nvGraphicFramePr>
        <p:xfrm>
          <a:off x="171249" y="3996632"/>
          <a:ext cx="9114419" cy="1399616"/>
        </p:xfrm>
        <a:graphic>
          <a:graphicData uri="http://schemas.openxmlformats.org/presentationml/2006/ole">
            <mc:AlternateContent xmlns:mc="http://schemas.openxmlformats.org/markup-compatibility/2006">
              <mc:Choice xmlns:v="urn:schemas-microsoft-com:vml" Requires="v">
                <p:oleObj spid="_x0000_s12295" name="Documento" r:id="rId3" imgW="6105053" imgH="819946" progId="Word.Document.12">
                  <p:embed/>
                </p:oleObj>
              </mc:Choice>
              <mc:Fallback>
                <p:oleObj name="Documento" r:id="rId3" imgW="6105053" imgH="819946" progId="Word.Document.12">
                  <p:embed/>
                  <p:pic>
                    <p:nvPicPr>
                      <p:cNvPr id="0" name=""/>
                      <p:cNvPicPr/>
                      <p:nvPr/>
                    </p:nvPicPr>
                    <p:blipFill>
                      <a:blip r:embed="rId4"/>
                      <a:stretch>
                        <a:fillRect/>
                      </a:stretch>
                    </p:blipFill>
                    <p:spPr>
                      <a:xfrm>
                        <a:off x="171249" y="3996632"/>
                        <a:ext cx="9114419" cy="1399616"/>
                      </a:xfrm>
                      <a:prstGeom prst="rect">
                        <a:avLst/>
                      </a:prstGeom>
                    </p:spPr>
                  </p:pic>
                </p:oleObj>
              </mc:Fallback>
            </mc:AlternateContent>
          </a:graphicData>
        </a:graphic>
      </p:graphicFrame>
    </p:spTree>
    <p:extLst>
      <p:ext uri="{BB962C8B-B14F-4D97-AF65-F5344CB8AC3E}">
        <p14:creationId xmlns:p14="http://schemas.microsoft.com/office/powerpoint/2010/main" val="3554309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Pilares:</a:t>
            </a:r>
            <a:endParaRPr lang="pt-BR" dirty="0"/>
          </a:p>
        </p:txBody>
      </p:sp>
    </p:spTree>
    <p:extLst>
      <p:ext uri="{BB962C8B-B14F-4D97-AF65-F5344CB8AC3E}">
        <p14:creationId xmlns:p14="http://schemas.microsoft.com/office/powerpoint/2010/main" val="15255104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pt-BR"/>
          </a:p>
        </p:txBody>
      </p:sp>
      <p:sp>
        <p:nvSpPr>
          <p:cNvPr id="3" name="Subtítulo 2"/>
          <p:cNvSpPr>
            <a:spLocks noGrp="1"/>
          </p:cNvSpPr>
          <p:nvPr>
            <p:ph type="subTitle" idx="1"/>
          </p:nvPr>
        </p:nvSpPr>
        <p:spPr/>
        <p:txBody>
          <a:bodyPr/>
          <a:lstStyle/>
          <a:p>
            <a:endParaRPr lang="pt-BR"/>
          </a:p>
        </p:txBody>
      </p:sp>
      <p:pic>
        <p:nvPicPr>
          <p:cNvPr id="4" name="Imagem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178077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pt-BR"/>
          </a:p>
        </p:txBody>
      </p:sp>
      <p:sp>
        <p:nvSpPr>
          <p:cNvPr id="3" name="Subtítulo 2"/>
          <p:cNvSpPr>
            <a:spLocks noGrp="1"/>
          </p:cNvSpPr>
          <p:nvPr>
            <p:ph type="subTitle" idx="1"/>
          </p:nvPr>
        </p:nvSpPr>
        <p:spPr/>
        <p:txBody>
          <a:bodyPr/>
          <a:lstStyle/>
          <a:p>
            <a:endParaRPr lang="pt-BR"/>
          </a:p>
        </p:txBody>
      </p:sp>
      <p:pic>
        <p:nvPicPr>
          <p:cNvPr id="4" name="Imagem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52370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2363273" y="0"/>
            <a:ext cx="6085268" cy="6722772"/>
          </a:xfrm>
          <a:prstGeom prst="rect">
            <a:avLst/>
          </a:prstGeom>
        </p:spPr>
      </p:pic>
    </p:spTree>
    <p:extLst>
      <p:ext uri="{BB962C8B-B14F-4D97-AF65-F5344CB8AC3E}">
        <p14:creationId xmlns:p14="http://schemas.microsoft.com/office/powerpoint/2010/main" val="38638838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Requisito 43:</a:t>
            </a:r>
            <a:endParaRPr lang="pt-BR" dirty="0"/>
          </a:p>
        </p:txBody>
      </p:sp>
    </p:spTree>
    <p:extLst>
      <p:ext uri="{BB962C8B-B14F-4D97-AF65-F5344CB8AC3E}">
        <p14:creationId xmlns:p14="http://schemas.microsoft.com/office/powerpoint/2010/main" val="18814835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a:xfrm>
            <a:off x="0" y="1"/>
            <a:ext cx="11912958" cy="682580"/>
          </a:xfrm>
        </p:spPr>
        <p:txBody>
          <a:bodyPr/>
          <a:lstStyle/>
          <a:p>
            <a:r>
              <a:rPr lang="pt-BR" sz="2400" b="1" dirty="0"/>
              <a:t>REQUISITO 43: CAMPANHAS E EVENTOS ESPECÍFICOS EM SSMA</a:t>
            </a:r>
            <a:endParaRPr lang="pt-BR" sz="2400" b="1" dirty="0"/>
          </a:p>
        </p:txBody>
      </p:sp>
      <p:sp>
        <p:nvSpPr>
          <p:cNvPr id="3" name="Subtítulo 2"/>
          <p:cNvSpPr>
            <a:spLocks noGrp="1"/>
          </p:cNvSpPr>
          <p:nvPr>
            <p:ph type="subTitle" idx="1"/>
          </p:nvPr>
        </p:nvSpPr>
        <p:spPr/>
        <p:txBody>
          <a:bodyPr/>
          <a:lstStyle/>
          <a:p>
            <a:r>
              <a:rPr lang="pt-BR" b="1" dirty="0"/>
              <a:t>PILAR OPERACIONAL</a:t>
            </a:r>
          </a:p>
          <a:p>
            <a:r>
              <a:rPr lang="pt-BR" b="1" dirty="0"/>
              <a:t>Elemento Nº07 - Treinamento e Comunicação</a:t>
            </a:r>
            <a:endParaRPr lang="pt-BR" dirty="0"/>
          </a:p>
          <a:p>
            <a:r>
              <a:rPr lang="pt-BR" b="1" dirty="0" smtClean="0"/>
              <a:t>	Conceito </a:t>
            </a:r>
            <a:r>
              <a:rPr lang="pt-BR" b="1" dirty="0"/>
              <a:t>do Elemento:</a:t>
            </a:r>
            <a:r>
              <a:rPr lang="pt-BR" dirty="0"/>
              <a:t> As informações relativas ao SSMA são comunicadas com clareza, objetividade e presteza, de maneira que todos os níveis da organização e comunidade interajam efetivamente para a melhoria de desempenho em SSMA. Os processos de comunicação estão baseados no conceito de mão dupla, garantindo o entendimento dos empregados e participação ativa da liderança. Estes processos utilizam diferentes veículos de comunicação para diferentes objetivos</a:t>
            </a:r>
          </a:p>
        </p:txBody>
      </p:sp>
      <p:pic>
        <p:nvPicPr>
          <p:cNvPr id="8194" name="Imagem 1"/>
          <p:cNvPicPr>
            <a:picLocks noChangeAspect="1" noChangeArrowheads="1"/>
          </p:cNvPicPr>
          <p:nvPr/>
        </p:nvPicPr>
        <p:blipFill>
          <a:blip r:embed="rId2">
            <a:extLst>
              <a:ext uri="{28A0092B-C50C-407E-A947-70E740481C1C}">
                <a14:useLocalDpi xmlns:a14="http://schemas.microsoft.com/office/drawing/2010/main" val="0"/>
              </a:ext>
            </a:extLst>
          </a:blip>
          <a:srcRect l="1427" t="36565" r="5931" b="40541"/>
          <a:stretch>
            <a:fillRect/>
          </a:stretch>
        </p:blipFill>
        <p:spPr bwMode="auto">
          <a:xfrm>
            <a:off x="5615189" y="532795"/>
            <a:ext cx="6576811" cy="134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3"/>
          <p:cNvSpPr>
            <a:spLocks noChangeArrowheads="1"/>
          </p:cNvSpPr>
          <p:nvPr/>
        </p:nvSpPr>
        <p:spPr bwMode="auto">
          <a:xfrm>
            <a:off x="5615190" y="837127"/>
            <a:ext cx="2897746" cy="378248"/>
          </a:xfrm>
          <a:prstGeom prst="ellipse">
            <a:avLst/>
          </a:prstGeom>
          <a:noFill/>
          <a:ln w="25400">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636457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3031" y="231821"/>
            <a:ext cx="11822806" cy="6119994"/>
          </a:xfrm>
        </p:spPr>
        <p:txBody>
          <a:bodyPr/>
          <a:lstStyle/>
          <a:p>
            <a:r>
              <a:rPr lang="pt-BR" b="1" dirty="0" smtClean="0"/>
              <a:t>	Requisito </a:t>
            </a:r>
            <a:r>
              <a:rPr lang="pt-BR" b="1" dirty="0"/>
              <a:t>Técnico Nº43 - Campanhas e Eventos Específicos de SSMA:</a:t>
            </a:r>
            <a:r>
              <a:rPr lang="pt-BR" dirty="0"/>
              <a:t> A organização deve estabelecer uma política específica para realização de campanhas e eventos específicos de SSMA com o objetivo de incentivar o comportamento seguro, a </a:t>
            </a:r>
            <a:r>
              <a:rPr lang="pt-BR" dirty="0" smtClean="0"/>
              <a:t>pro atividade </a:t>
            </a:r>
            <a:r>
              <a:rPr lang="pt-BR" dirty="0"/>
              <a:t>dos colaboradores e melhorar as condições de saúde, segurança e meio ambiente nas operações e processos da empresa, incentivando também à abertura de registros de quase-acidentes, desvios comportamentais, ocorrências de segurança pelos colaboradores das áreas, permitindo atuar preventivamente antes da ocorrência de acidentes;  incentivo à apresentação de sugestões para melhoria das condições de segurança na execução das atividades; incentivo ao trabalho seguro, com a conscientização das atitudes e comportamentos responsáveis dos colaboradores. A divulgação das boas práticas de saúde, segurança e meio ambiente através de campanhas específicas ajuda a formar uma cultura </a:t>
            </a:r>
            <a:r>
              <a:rPr lang="pt-BR" dirty="0" smtClean="0"/>
              <a:t>prevencionista, </a:t>
            </a:r>
            <a:r>
              <a:rPr lang="pt-BR" dirty="0"/>
              <a:t>que repercute em aumento de produtividade, valorização da imagem da empresa, de sua competência e de seu compromisso social. </a:t>
            </a:r>
          </a:p>
          <a:p>
            <a:r>
              <a:rPr lang="pt-BR" dirty="0"/>
              <a:t/>
            </a:r>
            <a:br>
              <a:rPr lang="pt-BR" dirty="0"/>
            </a:br>
            <a:endParaRPr lang="pt-BR" dirty="0"/>
          </a:p>
        </p:txBody>
      </p:sp>
    </p:spTree>
    <p:extLst>
      <p:ext uri="{BB962C8B-B14F-4D97-AF65-F5344CB8AC3E}">
        <p14:creationId xmlns:p14="http://schemas.microsoft.com/office/powerpoint/2010/main" val="15516729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41667" y="103031"/>
            <a:ext cx="11616744" cy="6248783"/>
          </a:xfrm>
        </p:spPr>
        <p:txBody>
          <a:bodyPr/>
          <a:lstStyle/>
          <a:p>
            <a:r>
              <a:rPr lang="pt-BR" b="1" dirty="0"/>
              <a:t>EXECUÇÃO DO REQUISITO</a:t>
            </a:r>
            <a:endParaRPr lang="pt-BR" dirty="0"/>
          </a:p>
          <a:p>
            <a:r>
              <a:rPr lang="pt-BR" sz="2000" dirty="0" smtClean="0"/>
              <a:t>	Cada </a:t>
            </a:r>
            <a:r>
              <a:rPr lang="pt-BR" sz="2000" dirty="0" smtClean="0"/>
              <a:t>comitê local deverá realizar campanha mensal de SSMA que abranja todos os funcionários e, que sejam tratados os temas previstos neste requisito: </a:t>
            </a:r>
          </a:p>
          <a:p>
            <a:pPr marL="342900" lvl="0" indent="-342900">
              <a:buFont typeface="Arial" panose="020B0604020202020204" pitchFamily="34" charset="0"/>
              <a:buChar char="•"/>
            </a:pPr>
            <a:r>
              <a:rPr lang="pt-BR" sz="2000" dirty="0" smtClean="0"/>
              <a:t>Janeiro: Tema livre a ser estabelecido pelo comitê local.</a:t>
            </a:r>
          </a:p>
          <a:p>
            <a:pPr marL="342900" lvl="0" indent="-342900">
              <a:buFont typeface="Arial" panose="020B0604020202020204" pitchFamily="34" charset="0"/>
              <a:buChar char="•"/>
            </a:pPr>
            <a:r>
              <a:rPr lang="pt-BR" sz="2000" dirty="0" smtClean="0"/>
              <a:t>Fevereiro: Tema fixo: Comunicação de quase acidentes.</a:t>
            </a:r>
          </a:p>
          <a:p>
            <a:pPr marL="342900" lvl="0" indent="-342900">
              <a:buFont typeface="Arial" panose="020B0604020202020204" pitchFamily="34" charset="0"/>
              <a:buChar char="•"/>
            </a:pPr>
            <a:r>
              <a:rPr lang="pt-BR" sz="2000" dirty="0" smtClean="0"/>
              <a:t>Marco: </a:t>
            </a:r>
            <a:r>
              <a:rPr lang="pt-BR" sz="2000" b="1" dirty="0" smtClean="0"/>
              <a:t>Campanha corporativa de segurança.</a:t>
            </a:r>
            <a:endParaRPr lang="pt-BR" sz="2000" dirty="0" smtClean="0"/>
          </a:p>
          <a:p>
            <a:pPr marL="342900" lvl="0" indent="-342900">
              <a:buFont typeface="Arial" panose="020B0604020202020204" pitchFamily="34" charset="0"/>
              <a:buChar char="•"/>
            </a:pPr>
            <a:r>
              <a:rPr lang="pt-BR" sz="2000" dirty="0" smtClean="0"/>
              <a:t>Abril: Tema livre a ser estabelecido pelo comitê local.</a:t>
            </a:r>
          </a:p>
          <a:p>
            <a:pPr marL="342900" lvl="0" indent="-342900">
              <a:buFont typeface="Arial" panose="020B0604020202020204" pitchFamily="34" charset="0"/>
              <a:buChar char="•"/>
            </a:pPr>
            <a:r>
              <a:rPr lang="pt-BR" sz="2000" dirty="0" smtClean="0"/>
              <a:t>Maio: Tema fixo: Proteção das mãos.</a:t>
            </a:r>
          </a:p>
          <a:p>
            <a:pPr marL="342900" lvl="0" indent="-342900">
              <a:buFont typeface="Arial" panose="020B0604020202020204" pitchFamily="34" charset="0"/>
              <a:buChar char="•"/>
            </a:pPr>
            <a:r>
              <a:rPr lang="pt-BR" sz="2000" dirty="0" smtClean="0"/>
              <a:t>Junho: </a:t>
            </a:r>
            <a:r>
              <a:rPr lang="pt-BR" sz="2000" b="1" dirty="0" smtClean="0"/>
              <a:t>Campanha corporativa de meio ambiente.</a:t>
            </a:r>
            <a:endParaRPr lang="pt-BR" sz="2000" dirty="0" smtClean="0"/>
          </a:p>
          <a:p>
            <a:pPr marL="342900" lvl="0" indent="-342900">
              <a:buFont typeface="Arial" panose="020B0604020202020204" pitchFamily="34" charset="0"/>
              <a:buChar char="•"/>
            </a:pPr>
            <a:r>
              <a:rPr lang="pt-BR" sz="2000" dirty="0" smtClean="0"/>
              <a:t>Julho: Tema livre a ser estabelecido pelo comitê local.</a:t>
            </a:r>
          </a:p>
          <a:p>
            <a:pPr marL="342900" lvl="0" indent="-342900">
              <a:buFont typeface="Arial" panose="020B0604020202020204" pitchFamily="34" charset="0"/>
              <a:buChar char="•"/>
            </a:pPr>
            <a:r>
              <a:rPr lang="pt-BR" sz="2000" dirty="0" smtClean="0"/>
              <a:t>Agosto: Tema fixo: Comportamento seguro.</a:t>
            </a:r>
          </a:p>
          <a:p>
            <a:pPr marL="342900" lvl="0" indent="-342900">
              <a:buFont typeface="Arial" panose="020B0604020202020204" pitchFamily="34" charset="0"/>
              <a:buChar char="•"/>
            </a:pPr>
            <a:r>
              <a:rPr lang="pt-BR" sz="2000" dirty="0" smtClean="0"/>
              <a:t>Setembro: </a:t>
            </a:r>
            <a:r>
              <a:rPr lang="pt-BR" sz="2000" b="1" dirty="0" smtClean="0"/>
              <a:t>SIPAT corporativa.</a:t>
            </a:r>
            <a:endParaRPr lang="pt-BR" sz="2000" dirty="0" smtClean="0"/>
          </a:p>
          <a:p>
            <a:pPr marL="342900" lvl="0" indent="-342900">
              <a:buFont typeface="Arial" panose="020B0604020202020204" pitchFamily="34" charset="0"/>
              <a:buChar char="•"/>
            </a:pPr>
            <a:r>
              <a:rPr lang="pt-BR" sz="2000" dirty="0" smtClean="0"/>
              <a:t>Outubro: Tema livre a ser estabelecido pelo comitê local.</a:t>
            </a:r>
          </a:p>
          <a:p>
            <a:pPr marL="342900" lvl="0" indent="-342900">
              <a:buFont typeface="Arial" panose="020B0604020202020204" pitchFamily="34" charset="0"/>
              <a:buChar char="•"/>
            </a:pPr>
            <a:r>
              <a:rPr lang="pt-BR" sz="2000" dirty="0" smtClean="0"/>
              <a:t>Novembro: Tema fixo: Prevenção de acidentes com produtos químicos.</a:t>
            </a:r>
          </a:p>
          <a:p>
            <a:pPr marL="342900" lvl="0" indent="-342900">
              <a:buFont typeface="Arial" panose="020B0604020202020204" pitchFamily="34" charset="0"/>
              <a:buChar char="•"/>
            </a:pPr>
            <a:r>
              <a:rPr lang="pt-BR" sz="2000" dirty="0" smtClean="0"/>
              <a:t>Dezembro</a:t>
            </a:r>
            <a:r>
              <a:rPr lang="pt-BR" sz="2000" dirty="0"/>
              <a:t>: </a:t>
            </a:r>
            <a:r>
              <a:rPr lang="pt-BR" sz="2000" b="1" dirty="0"/>
              <a:t>Campanha corporativa de saúde.</a:t>
            </a:r>
            <a:endParaRPr lang="pt-BR" sz="2000" dirty="0"/>
          </a:p>
          <a:p>
            <a:pPr lvl="0"/>
            <a:r>
              <a:rPr lang="pt-BR" sz="2000" dirty="0" smtClean="0"/>
              <a:t>Permanente</a:t>
            </a:r>
            <a:r>
              <a:rPr lang="pt-BR" sz="2000" b="1" dirty="0" smtClean="0"/>
              <a:t>: Realizar eventos específicos em SSMA conforme demanda ou </a:t>
            </a:r>
          </a:p>
          <a:p>
            <a:pPr lvl="0"/>
            <a:r>
              <a:rPr lang="pt-BR" sz="2000" b="1" dirty="0" smtClean="0"/>
              <a:t>disponibilidade do comitê.</a:t>
            </a:r>
            <a:endParaRPr lang="pt-BR" sz="2000" dirty="0" smtClean="0"/>
          </a:p>
          <a:p>
            <a:endParaRPr lang="pt-BR" dirty="0"/>
          </a:p>
        </p:txBody>
      </p:sp>
    </p:spTree>
    <p:extLst>
      <p:ext uri="{BB962C8B-B14F-4D97-AF65-F5344CB8AC3E}">
        <p14:creationId xmlns:p14="http://schemas.microsoft.com/office/powerpoint/2010/main" val="40435452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347730" y="360609"/>
            <a:ext cx="11243256" cy="5991206"/>
          </a:xfrm>
        </p:spPr>
        <p:txBody>
          <a:bodyPr/>
          <a:lstStyle/>
          <a:p>
            <a:r>
              <a:rPr lang="pt-BR" b="1" dirty="0"/>
              <a:t>IMPORTANTE – </a:t>
            </a:r>
            <a:r>
              <a:rPr lang="pt-BR" dirty="0"/>
              <a:t>Conforme o requisito, as campanhas e eventos específicos de SSMA devem:</a:t>
            </a:r>
          </a:p>
          <a:p>
            <a:pPr marL="342900" lvl="0" indent="-342900">
              <a:buFont typeface="Arial" panose="020B0604020202020204" pitchFamily="34" charset="0"/>
              <a:buChar char="•"/>
            </a:pPr>
            <a:r>
              <a:rPr lang="pt-BR" dirty="0"/>
              <a:t>Seguir o conceito de mão dupla: Garantir a participação ativa da liderança no entendimento dos empregados sobre o tema que está sendo apresentado;</a:t>
            </a:r>
          </a:p>
          <a:p>
            <a:pPr marL="342900" lvl="0" indent="-342900">
              <a:buFont typeface="Arial" panose="020B0604020202020204" pitchFamily="34" charset="0"/>
              <a:buChar char="•"/>
            </a:pPr>
            <a:r>
              <a:rPr lang="pt-BR" dirty="0"/>
              <a:t>Incentivar o comportamento seguro e </a:t>
            </a:r>
            <a:r>
              <a:rPr lang="pt-BR" dirty="0" err="1"/>
              <a:t>proatividade</a:t>
            </a:r>
            <a:r>
              <a:rPr lang="pt-BR" dirty="0"/>
              <a:t> dos colaboradores;</a:t>
            </a:r>
          </a:p>
          <a:p>
            <a:pPr marL="342900" lvl="0" indent="-342900">
              <a:buFont typeface="Arial" panose="020B0604020202020204" pitchFamily="34" charset="0"/>
              <a:buChar char="•"/>
            </a:pPr>
            <a:r>
              <a:rPr lang="pt-BR" dirty="0"/>
              <a:t>Incentivar a abertura de quase acidentes, desvios comportamentais e ocorrências de segurança;</a:t>
            </a:r>
          </a:p>
          <a:p>
            <a:pPr marL="342900" lvl="0" indent="-342900">
              <a:buFont typeface="Arial" panose="020B0604020202020204" pitchFamily="34" charset="0"/>
              <a:buChar char="•"/>
            </a:pPr>
            <a:r>
              <a:rPr lang="pt-BR" dirty="0"/>
              <a:t>Incentivar a apresentação de sugestões para melhoria das condições de segurança na execução das atividades.</a:t>
            </a:r>
          </a:p>
          <a:p>
            <a:r>
              <a:rPr lang="pt-BR" b="1" dirty="0"/>
              <a:t>AUDITORIA – </a:t>
            </a:r>
            <a:r>
              <a:rPr lang="pt-BR" dirty="0"/>
              <a:t>Este requisito faz parte do escopo de auditoria de SSMA para verificação de eficácia de implantação.</a:t>
            </a:r>
          </a:p>
          <a:p>
            <a:endParaRPr lang="pt-BR" dirty="0"/>
          </a:p>
        </p:txBody>
      </p:sp>
    </p:spTree>
    <p:extLst>
      <p:ext uri="{BB962C8B-B14F-4D97-AF65-F5344CB8AC3E}">
        <p14:creationId xmlns:p14="http://schemas.microsoft.com/office/powerpoint/2010/main" val="15494512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Imagem 2"/>
          <p:cNvSpPr>
            <a:spLocks noGrp="1"/>
          </p:cNvSpPr>
          <p:nvPr>
            <p:ph type="pic" idx="1"/>
          </p:nvPr>
        </p:nvSpPr>
        <p:spPr/>
      </p:sp>
      <p:sp>
        <p:nvSpPr>
          <p:cNvPr id="4" name="Espaço Reservado para Texto 3"/>
          <p:cNvSpPr>
            <a:spLocks noGrp="1"/>
          </p:cNvSpPr>
          <p:nvPr>
            <p:ph type="body" sz="half" idx="2"/>
          </p:nvPr>
        </p:nvSpPr>
        <p:spPr/>
        <p:txBody>
          <a:bodyPr/>
          <a:lstStyle/>
          <a:p>
            <a:endParaRPr lang="pt-BR"/>
          </a:p>
        </p:txBody>
      </p:sp>
      <p:pic>
        <p:nvPicPr>
          <p:cNvPr id="5" name="Imagem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02080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smtClean="0"/>
              <a:t>Requisito 55:</a:t>
            </a:r>
            <a:endParaRPr lang="pt-BR" dirty="0"/>
          </a:p>
        </p:txBody>
      </p:sp>
    </p:spTree>
    <p:extLst>
      <p:ext uri="{BB962C8B-B14F-4D97-AF65-F5344CB8AC3E}">
        <p14:creationId xmlns:p14="http://schemas.microsoft.com/office/powerpoint/2010/main" val="20949426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pt-BR"/>
          </a:p>
        </p:txBody>
      </p:sp>
      <p:sp>
        <p:nvSpPr>
          <p:cNvPr id="3" name="Subtítulo 2"/>
          <p:cNvSpPr>
            <a:spLocks noGrp="1"/>
          </p:cNvSpPr>
          <p:nvPr>
            <p:ph type="subTitle" idx="1"/>
          </p:nvPr>
        </p:nvSpPr>
        <p:spPr/>
        <p:txBody>
          <a:bodyPr/>
          <a:lstStyle/>
          <a:p>
            <a:endParaRPr lang="pt-BR"/>
          </a:p>
        </p:txBody>
      </p:sp>
      <p:pic>
        <p:nvPicPr>
          <p:cNvPr id="4" name="Imagem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47354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0" y="0"/>
            <a:ext cx="12192000" cy="1043189"/>
          </a:xfrm>
        </p:spPr>
        <p:txBody>
          <a:bodyPr/>
          <a:lstStyle/>
          <a:p>
            <a:r>
              <a:rPr lang="pt-BR" sz="2400" b="1" dirty="0"/>
              <a:t>REQUISITO 55: PADRÕES PARA RELATAR, CLASSIFICAR, INVESTIGAR E ANALISAR: ACIDENTES, INCIDENTES, DOENÇAS OCUPACIONAIS E </a:t>
            </a:r>
            <a:r>
              <a:rPr lang="pt-BR" sz="2400" b="1" dirty="0" smtClean="0"/>
              <a:t>OCORRENCIAS AMBIENTAIS</a:t>
            </a:r>
            <a:endParaRPr lang="pt-BR" sz="2400" b="1" dirty="0"/>
          </a:p>
        </p:txBody>
      </p:sp>
      <p:sp>
        <p:nvSpPr>
          <p:cNvPr id="3" name="Subtítulo 2"/>
          <p:cNvSpPr>
            <a:spLocks noGrp="1"/>
          </p:cNvSpPr>
          <p:nvPr>
            <p:ph type="subTitle" idx="1"/>
          </p:nvPr>
        </p:nvSpPr>
        <p:spPr>
          <a:xfrm>
            <a:off x="0" y="1635587"/>
            <a:ext cx="10419008" cy="4830527"/>
          </a:xfrm>
        </p:spPr>
        <p:txBody>
          <a:bodyPr/>
          <a:lstStyle/>
          <a:p>
            <a:endParaRPr lang="pt-BR" b="1" dirty="0" smtClean="0"/>
          </a:p>
          <a:p>
            <a:r>
              <a:rPr lang="pt-BR" b="1" dirty="0" smtClean="0"/>
              <a:t>PILAR </a:t>
            </a:r>
            <a:r>
              <a:rPr lang="pt-BR" b="1" dirty="0"/>
              <a:t>OPERACIONAL</a:t>
            </a:r>
          </a:p>
          <a:p>
            <a:r>
              <a:rPr lang="pt-BR" b="1" dirty="0"/>
              <a:t>Elemento Nº08 - Investigação de Acidentes e Incidentes </a:t>
            </a:r>
            <a:endParaRPr lang="pt-BR" dirty="0"/>
          </a:p>
          <a:p>
            <a:r>
              <a:rPr lang="pt-BR" b="1" dirty="0" smtClean="0"/>
              <a:t>	Conceito </a:t>
            </a:r>
            <a:r>
              <a:rPr lang="pt-BR" b="1" dirty="0"/>
              <a:t>do Elemento:</a:t>
            </a:r>
            <a:r>
              <a:rPr lang="pt-BR" dirty="0"/>
              <a:t> O processo de aprendizado com os eventos indesejáveis ocorre de uma maneira estruturada, utiliza o conceito de responsabilidade de linha e é tratado como prioridade por toda a organização. O processo de investigação de doenças ocupacionais, acidentes e incidentes de pessoas ou ambientais inclui atividades, que vão desde a classificação até a análise de todas as causas possíveis, bem como o acompanhamento da efetividade das ações tomadas. Existe suporte nas metodologias de investigação para garantir resultados de alta qualidade.</a:t>
            </a:r>
          </a:p>
          <a:p>
            <a:endParaRPr lang="pt-BR" dirty="0"/>
          </a:p>
        </p:txBody>
      </p:sp>
      <p:pic>
        <p:nvPicPr>
          <p:cNvPr id="9222" name="Imagem 1"/>
          <p:cNvPicPr>
            <a:picLocks noChangeAspect="1" noChangeArrowheads="1"/>
          </p:cNvPicPr>
          <p:nvPr/>
        </p:nvPicPr>
        <p:blipFill>
          <a:blip r:embed="rId2">
            <a:extLst>
              <a:ext uri="{28A0092B-C50C-407E-A947-70E740481C1C}">
                <a14:useLocalDpi xmlns:a14="http://schemas.microsoft.com/office/drawing/2010/main" val="0"/>
              </a:ext>
            </a:extLst>
          </a:blip>
          <a:srcRect l="4832" t="33321" r="6354" b="51846"/>
          <a:stretch>
            <a:fillRect/>
          </a:stretch>
        </p:blipFill>
        <p:spPr bwMode="auto">
          <a:xfrm>
            <a:off x="5594194" y="752676"/>
            <a:ext cx="6115050" cy="1642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m 9"/>
          <p:cNvPicPr>
            <a:picLocks noChangeAspect="1"/>
          </p:cNvPicPr>
          <p:nvPr/>
        </p:nvPicPr>
        <p:blipFill>
          <a:blip r:embed="rId3"/>
          <a:stretch>
            <a:fillRect/>
          </a:stretch>
        </p:blipFill>
        <p:spPr>
          <a:xfrm>
            <a:off x="5111438" y="752676"/>
            <a:ext cx="4753779" cy="548090"/>
          </a:xfrm>
          <a:prstGeom prst="rect">
            <a:avLst/>
          </a:prstGeom>
        </p:spPr>
      </p:pic>
    </p:spTree>
    <p:extLst>
      <p:ext uri="{BB962C8B-B14F-4D97-AF65-F5344CB8AC3E}">
        <p14:creationId xmlns:p14="http://schemas.microsoft.com/office/powerpoint/2010/main" val="7944265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57577" y="218941"/>
            <a:ext cx="11333409" cy="6247173"/>
          </a:xfrm>
        </p:spPr>
        <p:txBody>
          <a:bodyPr/>
          <a:lstStyle/>
          <a:p>
            <a:r>
              <a:rPr lang="pt-BR" b="1" dirty="0"/>
              <a:t>Requisito Técnico Nº55 - Padrões para Relatar, Classificar, Investigar e Analisar Acidentes, Incidentes, Doenças Ocupacionais e Ocorrências Ambientais:</a:t>
            </a:r>
            <a:r>
              <a:rPr lang="pt-BR" dirty="0"/>
              <a:t> </a:t>
            </a:r>
            <a:endParaRPr lang="pt-BR" dirty="0" smtClean="0"/>
          </a:p>
          <a:p>
            <a:r>
              <a:rPr lang="pt-BR" dirty="0"/>
              <a:t>	</a:t>
            </a:r>
            <a:r>
              <a:rPr lang="pt-BR" dirty="0" smtClean="0"/>
              <a:t>A </a:t>
            </a:r>
            <a:r>
              <a:rPr lang="pt-BR" dirty="0"/>
              <a:t>organização deve estabelecer critérios para classificação, procedimento para investigação, análise, comunicação de doenças, incidentes, acidentes, primeiros socorros e desvios críticos ocorridos (quase acidentes, queixas e sinais precoces de doenças relacionadas ocupacionais -  primeiras queixa osteomusculares-) com empregados próprios ou de contratadas (terceiros), bem como do registro, controle e encaminhamento de documentação pertinente, assegurando que todos os níveis gerenciais e de supervisão, tenham consciência da importância de suas ações e das ações de seus subordinados na prevenção para minimizar riscos e evitar ocorrência similar ou de mesma natureza, através da eliminação das causas identificadas.</a:t>
            </a:r>
          </a:p>
          <a:p>
            <a:endParaRPr lang="pt-BR" dirty="0"/>
          </a:p>
        </p:txBody>
      </p:sp>
    </p:spTree>
    <p:extLst>
      <p:ext uri="{BB962C8B-B14F-4D97-AF65-F5344CB8AC3E}">
        <p14:creationId xmlns:p14="http://schemas.microsoft.com/office/powerpoint/2010/main" val="26178142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83335" y="1030311"/>
            <a:ext cx="10792495" cy="5435804"/>
          </a:xfrm>
        </p:spPr>
        <p:txBody>
          <a:bodyPr/>
          <a:lstStyle/>
          <a:p>
            <a:r>
              <a:rPr lang="pt-BR" b="1" dirty="0"/>
              <a:t>EXECUÇÃO DO REQUISITO</a:t>
            </a:r>
            <a:endParaRPr lang="pt-BR" dirty="0"/>
          </a:p>
          <a:p>
            <a:r>
              <a:rPr lang="pt-BR" dirty="0"/>
              <a:t>A execução deste requisito deverá ser realizada através de Procedimento Operacional Padrão, conforme descrito abaixo:</a:t>
            </a:r>
          </a:p>
          <a:p>
            <a:endParaRPr lang="pt-BR" dirty="0" smtClean="0"/>
          </a:p>
          <a:p>
            <a:endParaRPr lang="pt-BR" dirty="0"/>
          </a:p>
          <a:p>
            <a:endParaRPr lang="pt-BR" dirty="0" smtClean="0"/>
          </a:p>
          <a:p>
            <a:endParaRPr lang="pt-BR" dirty="0"/>
          </a:p>
          <a:p>
            <a:r>
              <a:rPr lang="pt-BR" dirty="0"/>
              <a:t>AUDITORIA – Este requisito faz parte do escopo de auditoria sistêmica de SSMA para verificação de eficácia de implantação.</a:t>
            </a:r>
          </a:p>
          <a:p>
            <a:endParaRPr lang="pt-BR" dirty="0" smtClean="0"/>
          </a:p>
          <a:p>
            <a:endParaRPr lang="pt-BR" dirty="0"/>
          </a:p>
          <a:p>
            <a:endParaRPr lang="pt-BR" dirty="0" smtClean="0"/>
          </a:p>
          <a:p>
            <a:endParaRPr lang="pt-BR" dirty="0"/>
          </a:p>
        </p:txBody>
      </p:sp>
      <p:graphicFrame>
        <p:nvGraphicFramePr>
          <p:cNvPr id="5" name="Objeto 4"/>
          <p:cNvGraphicFramePr>
            <a:graphicFrameLocks noChangeAspect="1"/>
          </p:cNvGraphicFramePr>
          <p:nvPr>
            <p:extLst>
              <p:ext uri="{D42A27DB-BD31-4B8C-83A1-F6EECF244321}">
                <p14:modId xmlns:p14="http://schemas.microsoft.com/office/powerpoint/2010/main" val="2046732607"/>
              </p:ext>
            </p:extLst>
          </p:nvPr>
        </p:nvGraphicFramePr>
        <p:xfrm>
          <a:off x="415947" y="2267734"/>
          <a:ext cx="9745484" cy="2085325"/>
        </p:xfrm>
        <a:graphic>
          <a:graphicData uri="http://schemas.openxmlformats.org/presentationml/2006/ole">
            <mc:AlternateContent xmlns:mc="http://schemas.openxmlformats.org/markup-compatibility/2006">
              <mc:Choice xmlns:v="urn:schemas-microsoft-com:vml" Requires="v">
                <p:oleObj spid="_x0000_s1050" name="Documento" r:id="rId3" imgW="6105053" imgH="1290856" progId="Word.Document.12">
                  <p:embed/>
                </p:oleObj>
              </mc:Choice>
              <mc:Fallback>
                <p:oleObj name="Documento" r:id="rId3" imgW="6105053" imgH="1290856" progId="Word.Document.12">
                  <p:embed/>
                  <p:pic>
                    <p:nvPicPr>
                      <p:cNvPr id="0" name=""/>
                      <p:cNvPicPr/>
                      <p:nvPr/>
                    </p:nvPicPr>
                    <p:blipFill>
                      <a:blip r:embed="rId4"/>
                      <a:stretch>
                        <a:fillRect/>
                      </a:stretch>
                    </p:blipFill>
                    <p:spPr>
                      <a:xfrm>
                        <a:off x="415947" y="2267734"/>
                        <a:ext cx="9745484" cy="2085325"/>
                      </a:xfrm>
                      <a:prstGeom prst="rect">
                        <a:avLst/>
                      </a:prstGeom>
                    </p:spPr>
                  </p:pic>
                </p:oleObj>
              </mc:Fallback>
            </mc:AlternateContent>
          </a:graphicData>
        </a:graphic>
      </p:graphicFrame>
    </p:spTree>
    <p:extLst>
      <p:ext uri="{BB962C8B-B14F-4D97-AF65-F5344CB8AC3E}">
        <p14:creationId xmlns:p14="http://schemas.microsoft.com/office/powerpoint/2010/main" val="15302320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Imagem 2"/>
          <p:cNvSpPr>
            <a:spLocks noGrp="1"/>
          </p:cNvSpPr>
          <p:nvPr>
            <p:ph type="pic" idx="1"/>
          </p:nvPr>
        </p:nvSpPr>
        <p:spPr/>
      </p:sp>
      <p:sp>
        <p:nvSpPr>
          <p:cNvPr id="4" name="Espaço Reservado para Texto 3"/>
          <p:cNvSpPr>
            <a:spLocks noGrp="1"/>
          </p:cNvSpPr>
          <p:nvPr>
            <p:ph type="body" sz="half" idx="2"/>
          </p:nvPr>
        </p:nvSpPr>
        <p:spPr/>
        <p:txBody>
          <a:bodyPr/>
          <a:lstStyle/>
          <a:p>
            <a:endParaRPr lang="pt-BR"/>
          </a:p>
        </p:txBody>
      </p:sp>
      <p:pic>
        <p:nvPicPr>
          <p:cNvPr id="5" name="Imagem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994226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Requisito 57:</a:t>
            </a:r>
            <a:endParaRPr lang="pt-BR" dirty="0"/>
          </a:p>
        </p:txBody>
      </p:sp>
    </p:spTree>
    <p:extLst>
      <p:ext uri="{BB962C8B-B14F-4D97-AF65-F5344CB8AC3E}">
        <p14:creationId xmlns:p14="http://schemas.microsoft.com/office/powerpoint/2010/main" val="36929032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1"/>
            <a:ext cx="9370142" cy="888642"/>
          </a:xfrm>
        </p:spPr>
        <p:txBody>
          <a:bodyPr/>
          <a:lstStyle/>
          <a:p>
            <a:r>
              <a:rPr lang="pt-BR" sz="2000" b="1" dirty="0"/>
              <a:t>REQUISITO 57: TREINAMENTO EM TÉCNICAS DE INVESTIGAÇÃO E ANÁLISE DE ACIDENTES E </a:t>
            </a:r>
            <a:r>
              <a:rPr lang="pt-BR" sz="2000" b="1" dirty="0" smtClean="0"/>
              <a:t>INCIDENTES</a:t>
            </a:r>
            <a:endParaRPr lang="pt-BR" sz="2000" b="1" dirty="0"/>
          </a:p>
        </p:txBody>
      </p:sp>
      <p:sp>
        <p:nvSpPr>
          <p:cNvPr id="3" name="Subtítulo 2"/>
          <p:cNvSpPr>
            <a:spLocks noGrp="1"/>
          </p:cNvSpPr>
          <p:nvPr>
            <p:ph type="subTitle" idx="1"/>
          </p:nvPr>
        </p:nvSpPr>
        <p:spPr>
          <a:xfrm>
            <a:off x="678426" y="1635587"/>
            <a:ext cx="9908008" cy="4830527"/>
          </a:xfrm>
        </p:spPr>
        <p:txBody>
          <a:bodyPr/>
          <a:lstStyle/>
          <a:p>
            <a:r>
              <a:rPr lang="pt-BR" b="1" dirty="0"/>
              <a:t>PILAR OPERACIONAL</a:t>
            </a:r>
          </a:p>
          <a:p>
            <a:r>
              <a:rPr lang="pt-BR" b="1" dirty="0"/>
              <a:t>Elemento Nº08 - Investigação de Acidentes e Incidentes </a:t>
            </a:r>
            <a:endParaRPr lang="pt-BR" dirty="0"/>
          </a:p>
          <a:p>
            <a:r>
              <a:rPr lang="pt-BR" b="1" dirty="0" smtClean="0"/>
              <a:t>	Conceito </a:t>
            </a:r>
            <a:r>
              <a:rPr lang="pt-BR" b="1" dirty="0"/>
              <a:t>do Elemento:</a:t>
            </a:r>
            <a:r>
              <a:rPr lang="pt-BR" dirty="0"/>
              <a:t> O processo de aprendizado com os eventos indesejáveis ocorre de uma maneira estruturada, utiliza o conceito de responsabilidade de linha e é tratado como prioridade por toda a organização. O processo de investigação de doenças ocupacionais, acidentes e incidentes de pessoas ou ambientais inclui atividades, que vão desde a classificação até a análise de todas as causas possíveis, bem como o acompanhamento da efetividade das ações tomadas. Existe suporte nas metodologias de investigação para garantir resultados de alta qualidade.</a:t>
            </a:r>
          </a:p>
          <a:p>
            <a:endParaRPr lang="pt-BR" dirty="0"/>
          </a:p>
        </p:txBody>
      </p:sp>
      <p:grpSp>
        <p:nvGrpSpPr>
          <p:cNvPr id="8" name="Grupo 7"/>
          <p:cNvGrpSpPr/>
          <p:nvPr/>
        </p:nvGrpSpPr>
        <p:grpSpPr>
          <a:xfrm>
            <a:off x="5450225" y="504343"/>
            <a:ext cx="6387809" cy="1515545"/>
            <a:chOff x="5591892" y="408171"/>
            <a:chExt cx="6387809" cy="1515545"/>
          </a:xfrm>
        </p:grpSpPr>
        <p:pic>
          <p:nvPicPr>
            <p:cNvPr id="4102" name="Imagem 1"/>
            <p:cNvPicPr>
              <a:picLocks noChangeAspect="1" noChangeArrowheads="1"/>
            </p:cNvPicPr>
            <p:nvPr/>
          </p:nvPicPr>
          <p:blipFill>
            <a:blip r:embed="rId2">
              <a:extLst>
                <a:ext uri="{28A0092B-C50C-407E-A947-70E740481C1C}">
                  <a14:useLocalDpi xmlns:a14="http://schemas.microsoft.com/office/drawing/2010/main" val="0"/>
                </a:ext>
              </a:extLst>
            </a:blip>
            <a:srcRect l="4832" t="33321" r="6354" b="43118"/>
            <a:stretch>
              <a:fillRect/>
            </a:stretch>
          </p:blipFill>
          <p:spPr bwMode="auto">
            <a:xfrm>
              <a:off x="5863063" y="408171"/>
              <a:ext cx="6116638" cy="151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7"/>
            <p:cNvSpPr>
              <a:spLocks noChangeArrowheads="1"/>
            </p:cNvSpPr>
            <p:nvPr/>
          </p:nvSpPr>
          <p:spPr bwMode="auto">
            <a:xfrm>
              <a:off x="5591892" y="1017431"/>
              <a:ext cx="3778250" cy="279382"/>
            </a:xfrm>
            <a:prstGeom prst="ellipse">
              <a:avLst/>
            </a:prstGeom>
            <a:noFill/>
            <a:ln w="25400">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36574910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67425" y="244699"/>
            <a:ext cx="11513713" cy="6221415"/>
          </a:xfrm>
        </p:spPr>
        <p:txBody>
          <a:bodyPr/>
          <a:lstStyle/>
          <a:p>
            <a:r>
              <a:rPr lang="pt-BR" b="1" dirty="0"/>
              <a:t>Requisito Técnico Nº57 - Treinamento em Técnicas de Investigação e Análise de Acidentes e Incidentes:</a:t>
            </a:r>
            <a:r>
              <a:rPr lang="pt-BR" dirty="0"/>
              <a:t> A organização deve estabelecer programa de treinamento contemplando ferramentas adequadas em técnicas de investigação e análise de doenças ocupacionais, acidentes e incidentes atrelando a matriz de capacidades e responsabilidades</a:t>
            </a:r>
            <a:r>
              <a:rPr lang="pt-BR" dirty="0" smtClean="0"/>
              <a:t>.</a:t>
            </a:r>
          </a:p>
          <a:p>
            <a:r>
              <a:rPr lang="pt-BR" b="1" dirty="0"/>
              <a:t>EXECUÇÃO DO REQUISITO</a:t>
            </a:r>
            <a:endParaRPr lang="pt-BR" dirty="0"/>
          </a:p>
          <a:p>
            <a:r>
              <a:rPr lang="pt-BR" dirty="0" smtClean="0"/>
              <a:t>	O </a:t>
            </a:r>
            <a:r>
              <a:rPr lang="pt-BR" dirty="0"/>
              <a:t>comitê local deverá manter programa de treinamento em técnicas de investigação de acidentes, que abranja as seguintes equipes:</a:t>
            </a:r>
          </a:p>
          <a:p>
            <a:pPr marL="342900" lvl="0" indent="-342900">
              <a:buFont typeface="Arial" panose="020B0604020202020204" pitchFamily="34" charset="0"/>
              <a:buChar char="•"/>
            </a:pPr>
            <a:r>
              <a:rPr lang="pt-BR" dirty="0"/>
              <a:t>Profissionais de SSMA: Técnicos e engenheiros de segurança do trabalho, técnicos de enfermagem do trabalho, ergonomistas e médicos do trabalho, analistas e engenheiros ambientais.</a:t>
            </a:r>
          </a:p>
          <a:p>
            <a:pPr marL="342900" lvl="0" indent="-342900">
              <a:buFont typeface="Arial" panose="020B0604020202020204" pitchFamily="34" charset="0"/>
              <a:buChar char="•"/>
            </a:pPr>
            <a:r>
              <a:rPr lang="pt-BR" dirty="0"/>
              <a:t>Membros do Comitê Local de SSMA: Todos os membros do comitê local de SSMA.</a:t>
            </a:r>
          </a:p>
          <a:p>
            <a:r>
              <a:rPr lang="pt-BR" dirty="0"/>
              <a:t>AUDITORIA – Este requisito faz parte do escopo de auditoria sistêmica </a:t>
            </a:r>
            <a:endParaRPr lang="pt-BR" dirty="0" smtClean="0"/>
          </a:p>
          <a:p>
            <a:r>
              <a:rPr lang="pt-BR" dirty="0" smtClean="0"/>
              <a:t>de </a:t>
            </a:r>
            <a:r>
              <a:rPr lang="pt-BR" dirty="0"/>
              <a:t>SSMA para verificação de eficácia de implantação.</a:t>
            </a:r>
          </a:p>
          <a:p>
            <a:endParaRPr lang="pt-BR" dirty="0"/>
          </a:p>
          <a:p>
            <a:endParaRPr lang="pt-BR" dirty="0"/>
          </a:p>
        </p:txBody>
      </p:sp>
    </p:spTree>
    <p:extLst>
      <p:ext uri="{BB962C8B-B14F-4D97-AF65-F5344CB8AC3E}">
        <p14:creationId xmlns:p14="http://schemas.microsoft.com/office/powerpoint/2010/main" val="14618625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5" name="Imagem 4"/>
          <p:cNvPicPr>
            <a:picLocks noChangeAspect="1"/>
          </p:cNvPicPr>
          <p:nvPr/>
        </p:nvPicPr>
        <p:blipFill>
          <a:blip r:embed="rId2"/>
          <a:stretch>
            <a:fillRect/>
          </a:stretch>
        </p:blipFill>
        <p:spPr>
          <a:xfrm>
            <a:off x="0" y="20635"/>
            <a:ext cx="12179208" cy="4654395"/>
          </a:xfrm>
          <a:prstGeom prst="rect">
            <a:avLst/>
          </a:prstGeom>
        </p:spPr>
      </p:pic>
    </p:spTree>
    <p:extLst>
      <p:ext uri="{BB962C8B-B14F-4D97-AF65-F5344CB8AC3E}">
        <p14:creationId xmlns:p14="http://schemas.microsoft.com/office/powerpoint/2010/main" val="19253796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smtClean="0"/>
              <a:t>Requisito 61:</a:t>
            </a:r>
            <a:endParaRPr lang="pt-BR" dirty="0"/>
          </a:p>
        </p:txBody>
      </p:sp>
    </p:spTree>
    <p:extLst>
      <p:ext uri="{BB962C8B-B14F-4D97-AF65-F5344CB8AC3E}">
        <p14:creationId xmlns:p14="http://schemas.microsoft.com/office/powerpoint/2010/main" val="17798793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1"/>
            <a:ext cx="11719775" cy="708338"/>
          </a:xfrm>
        </p:spPr>
        <p:txBody>
          <a:bodyPr/>
          <a:lstStyle/>
          <a:p>
            <a:r>
              <a:rPr lang="pt-BR" sz="2400" b="1" dirty="0"/>
              <a:t>REQUISITO 61: AUDITORIAS SISTÊMICAS E COMPORTAMENTAIS</a:t>
            </a:r>
            <a:endParaRPr lang="pt-BR" sz="2400" b="1" dirty="0"/>
          </a:p>
        </p:txBody>
      </p:sp>
      <p:sp>
        <p:nvSpPr>
          <p:cNvPr id="3" name="Subtítulo 2"/>
          <p:cNvSpPr>
            <a:spLocks noGrp="1"/>
          </p:cNvSpPr>
          <p:nvPr>
            <p:ph type="subTitle" idx="1"/>
          </p:nvPr>
        </p:nvSpPr>
        <p:spPr>
          <a:xfrm>
            <a:off x="193183" y="1635587"/>
            <a:ext cx="11835685" cy="4830527"/>
          </a:xfrm>
        </p:spPr>
        <p:txBody>
          <a:bodyPr/>
          <a:lstStyle/>
          <a:p>
            <a:r>
              <a:rPr lang="pt-BR" b="1" dirty="0"/>
              <a:t>PILAR OPERACIONAL</a:t>
            </a:r>
          </a:p>
          <a:p>
            <a:r>
              <a:rPr lang="pt-BR" b="1" dirty="0"/>
              <a:t>Elemento Nº09 - Auditoria e Observações</a:t>
            </a:r>
            <a:endParaRPr lang="pt-BR" dirty="0"/>
          </a:p>
          <a:p>
            <a:r>
              <a:rPr lang="pt-BR" b="1" dirty="0" smtClean="0"/>
              <a:t>	Conceito </a:t>
            </a:r>
            <a:r>
              <a:rPr lang="pt-BR" b="1" dirty="0"/>
              <a:t>do Elemento:</a:t>
            </a:r>
            <a:r>
              <a:rPr lang="pt-BR" dirty="0"/>
              <a:t> Um sistema de melhoria continua é fortemente baseado em auditorias e inspeções de SSMA, com participação efetiva da liderança em todos os níveis da organização. Existem processos para registrar, relatar, monitorar a efetividade da implementação e conduzir análise crítica periódica de todas as conclusões e recomendações das auditorias. Auditoria geral da gestão de SSMA e auditorias de três níveis (primeira, segunda e terceira partes) são consistentemente utilizadas como referência de investigação para garantir resultados de alta qualidade.</a:t>
            </a:r>
          </a:p>
          <a:p>
            <a:endParaRPr lang="pt-BR" dirty="0"/>
          </a:p>
        </p:txBody>
      </p:sp>
      <p:pic>
        <p:nvPicPr>
          <p:cNvPr id="10242" name="Imagem 1"/>
          <p:cNvPicPr>
            <a:picLocks noChangeAspect="1" noChangeArrowheads="1"/>
          </p:cNvPicPr>
          <p:nvPr/>
        </p:nvPicPr>
        <p:blipFill>
          <a:blip r:embed="rId2">
            <a:extLst>
              <a:ext uri="{28A0092B-C50C-407E-A947-70E740481C1C}">
                <a14:useLocalDpi xmlns:a14="http://schemas.microsoft.com/office/drawing/2010/main" val="0"/>
              </a:ext>
            </a:extLst>
          </a:blip>
          <a:srcRect l="3265" t="32687" r="6697" b="38672"/>
          <a:stretch>
            <a:fillRect/>
          </a:stretch>
        </p:blipFill>
        <p:spPr bwMode="auto">
          <a:xfrm>
            <a:off x="5859886" y="696786"/>
            <a:ext cx="6115050" cy="14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a:spLocks noChangeArrowheads="1"/>
          </p:cNvSpPr>
          <p:nvPr/>
        </p:nvSpPr>
        <p:spPr bwMode="auto">
          <a:xfrm>
            <a:off x="5859886" y="1043188"/>
            <a:ext cx="3541691" cy="361935"/>
          </a:xfrm>
          <a:prstGeom prst="ellipse">
            <a:avLst/>
          </a:prstGeom>
          <a:noFill/>
          <a:ln w="25400">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6274683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Requisito 03:</a:t>
            </a:r>
            <a:endParaRPr lang="pt-BR" dirty="0"/>
          </a:p>
        </p:txBody>
      </p:sp>
    </p:spTree>
    <p:extLst>
      <p:ext uri="{BB962C8B-B14F-4D97-AF65-F5344CB8AC3E}">
        <p14:creationId xmlns:p14="http://schemas.microsoft.com/office/powerpoint/2010/main" val="155446380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382211" y="888612"/>
            <a:ext cx="10487557" cy="4830527"/>
          </a:xfrm>
        </p:spPr>
        <p:txBody>
          <a:bodyPr/>
          <a:lstStyle/>
          <a:p>
            <a:r>
              <a:rPr lang="pt-BR" b="1" dirty="0" smtClean="0"/>
              <a:t>	Requisito </a:t>
            </a:r>
            <a:r>
              <a:rPr lang="pt-BR" b="1" dirty="0"/>
              <a:t>Técnico Nº61 - Auditorias Sistêmicas e Comportamentais:</a:t>
            </a:r>
            <a:r>
              <a:rPr lang="pt-BR" dirty="0"/>
              <a:t> A organização deve planejar, estabelecer, implementar e manter um programa de auditorias sistêmicas e comportamentais, incluindo a frequência, métodos, responsabilidades, requisitos para planejar e para relatar, o que deve levar em consideração a importância dos processos concernentes, mudanças que afetam a organização e os resultados de auditorias anteriores. Um sistema de auditoria sistêmica e comportamentais bem estruturado os ajudará na educação dos colaboradores quanto às práticas seguras para prevenção de acidentes, demonstrando o compromisso visível em SSMA eliminando os desvios comportamentais e consequentemente evitar os incidentes e acidentes.</a:t>
            </a:r>
          </a:p>
          <a:p>
            <a:endParaRPr lang="pt-BR" dirty="0"/>
          </a:p>
        </p:txBody>
      </p:sp>
    </p:spTree>
    <p:extLst>
      <p:ext uri="{BB962C8B-B14F-4D97-AF65-F5344CB8AC3E}">
        <p14:creationId xmlns:p14="http://schemas.microsoft.com/office/powerpoint/2010/main" val="31556595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3031" y="141669"/>
            <a:ext cx="11771290" cy="6324446"/>
          </a:xfrm>
        </p:spPr>
        <p:txBody>
          <a:bodyPr/>
          <a:lstStyle/>
          <a:p>
            <a:r>
              <a:rPr lang="pt-BR" b="1" dirty="0"/>
              <a:t>EXECUÇÃO DO REQUISITO</a:t>
            </a:r>
            <a:endParaRPr lang="pt-BR" dirty="0"/>
          </a:p>
          <a:p>
            <a:r>
              <a:rPr lang="pt-BR" b="1" dirty="0"/>
              <a:t>AUDITORIA SISTÊMICA</a:t>
            </a:r>
            <a:endParaRPr lang="pt-BR" dirty="0"/>
          </a:p>
          <a:p>
            <a:r>
              <a:rPr lang="pt-BR" i="1" dirty="0" smtClean="0"/>
              <a:t>	O </a:t>
            </a:r>
            <a:r>
              <a:rPr lang="pt-BR" i="1" dirty="0"/>
              <a:t>comitê corporativo de SSMA deverá estabelecer um escopo de Auditoria Sistêmica de SSMA e organizar a frequência e responsáveis pela verificação periódica de implantação das ferramentas de SSMA. O comitê corporativo devera disponibilizar este material aos comitês locais...</a:t>
            </a:r>
            <a:endParaRPr lang="pt-BR" dirty="0"/>
          </a:p>
          <a:p>
            <a:r>
              <a:rPr lang="pt-BR" b="1" dirty="0"/>
              <a:t>AUDITORIA COMPORTAMENTAL</a:t>
            </a:r>
            <a:endParaRPr lang="pt-BR" dirty="0"/>
          </a:p>
          <a:p>
            <a:r>
              <a:rPr lang="pt-BR" dirty="0" smtClean="0"/>
              <a:t>	A </a:t>
            </a:r>
            <a:r>
              <a:rPr lang="pt-BR" dirty="0"/>
              <a:t>execução desta parte do requisito deverá ser realizada através de Procedimento Operacional Padrão, conforme descrito abaixo</a:t>
            </a:r>
            <a:r>
              <a:rPr lang="pt-BR" dirty="0" smtClean="0"/>
              <a:t>:</a:t>
            </a:r>
          </a:p>
          <a:p>
            <a:endParaRPr lang="pt-BR" dirty="0"/>
          </a:p>
          <a:p>
            <a:endParaRPr lang="pt-BR" dirty="0" smtClean="0"/>
          </a:p>
          <a:p>
            <a:r>
              <a:rPr lang="pt-BR" dirty="0"/>
              <a:t>AUDITORIA – Este requisito faz parte do escopo de auditoria sistêmica de SSMA para verificação de eficácia de implantação.</a:t>
            </a:r>
          </a:p>
          <a:p>
            <a:endParaRPr lang="pt-BR" dirty="0"/>
          </a:p>
          <a:p>
            <a:endParaRPr lang="pt-BR" dirty="0"/>
          </a:p>
        </p:txBody>
      </p:sp>
      <p:graphicFrame>
        <p:nvGraphicFramePr>
          <p:cNvPr id="4" name="Objeto 3"/>
          <p:cNvGraphicFramePr>
            <a:graphicFrameLocks noChangeAspect="1"/>
          </p:cNvGraphicFramePr>
          <p:nvPr>
            <p:extLst>
              <p:ext uri="{D42A27DB-BD31-4B8C-83A1-F6EECF244321}">
                <p14:modId xmlns:p14="http://schemas.microsoft.com/office/powerpoint/2010/main" val="322918902"/>
              </p:ext>
            </p:extLst>
          </p:nvPr>
        </p:nvGraphicFramePr>
        <p:xfrm>
          <a:off x="103031" y="3714728"/>
          <a:ext cx="9890975" cy="1269396"/>
        </p:xfrm>
        <a:graphic>
          <a:graphicData uri="http://schemas.openxmlformats.org/presentationml/2006/ole">
            <mc:AlternateContent xmlns:mc="http://schemas.openxmlformats.org/markup-compatibility/2006">
              <mc:Choice xmlns:v="urn:schemas-microsoft-com:vml" Requires="v">
                <p:oleObj spid="_x0000_s11273" name="Documento" r:id="rId3" imgW="6105053" imgH="1021867" progId="Word.Document.12">
                  <p:embed/>
                </p:oleObj>
              </mc:Choice>
              <mc:Fallback>
                <p:oleObj name="Documento" r:id="rId3" imgW="6105053" imgH="1021867" progId="Word.Document.12">
                  <p:embed/>
                  <p:pic>
                    <p:nvPicPr>
                      <p:cNvPr id="0" name=""/>
                      <p:cNvPicPr/>
                      <p:nvPr/>
                    </p:nvPicPr>
                    <p:blipFill>
                      <a:blip r:embed="rId4"/>
                      <a:stretch>
                        <a:fillRect/>
                      </a:stretch>
                    </p:blipFill>
                    <p:spPr>
                      <a:xfrm>
                        <a:off x="103031" y="3714728"/>
                        <a:ext cx="9890975" cy="1269396"/>
                      </a:xfrm>
                      <a:prstGeom prst="rect">
                        <a:avLst/>
                      </a:prstGeom>
                    </p:spPr>
                  </p:pic>
                </p:oleObj>
              </mc:Fallback>
            </mc:AlternateContent>
          </a:graphicData>
        </a:graphic>
      </p:graphicFrame>
    </p:spTree>
    <p:extLst>
      <p:ext uri="{BB962C8B-B14F-4D97-AF65-F5344CB8AC3E}">
        <p14:creationId xmlns:p14="http://schemas.microsoft.com/office/powerpoint/2010/main" val="22797756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smtClean="0"/>
              <a:t>Requisitos 98:</a:t>
            </a:r>
            <a:endParaRPr lang="pt-BR" dirty="0"/>
          </a:p>
        </p:txBody>
      </p:sp>
    </p:spTree>
    <p:extLst>
      <p:ext uri="{BB962C8B-B14F-4D97-AF65-F5344CB8AC3E}">
        <p14:creationId xmlns:p14="http://schemas.microsoft.com/office/powerpoint/2010/main" val="39904626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 y="90153"/>
            <a:ext cx="10805375" cy="618185"/>
          </a:xfrm>
        </p:spPr>
        <p:txBody>
          <a:bodyPr/>
          <a:lstStyle/>
          <a:p>
            <a:r>
              <a:rPr lang="pt-BR" sz="2000" b="1" dirty="0"/>
              <a:t>REQUISITO 98: PLANO DE BLOQUEIO E DESBLOQUEIO DE EQUIPAMENTOS</a:t>
            </a:r>
            <a:endParaRPr lang="pt-BR" sz="2000" b="1" dirty="0"/>
          </a:p>
        </p:txBody>
      </p:sp>
      <p:sp>
        <p:nvSpPr>
          <p:cNvPr id="3" name="Subtítulo 2"/>
          <p:cNvSpPr>
            <a:spLocks noGrp="1"/>
          </p:cNvSpPr>
          <p:nvPr>
            <p:ph type="subTitle" idx="1"/>
          </p:nvPr>
        </p:nvSpPr>
        <p:spPr>
          <a:xfrm>
            <a:off x="0" y="1635587"/>
            <a:ext cx="11822806" cy="4716227"/>
          </a:xfrm>
        </p:spPr>
        <p:txBody>
          <a:bodyPr/>
          <a:lstStyle/>
          <a:p>
            <a:r>
              <a:rPr lang="pt-BR" sz="2000" b="1" dirty="0"/>
              <a:t>PILAR PROCESSOS</a:t>
            </a:r>
          </a:p>
          <a:p>
            <a:r>
              <a:rPr lang="pt-BR" sz="2200" b="1" dirty="0" smtClean="0"/>
              <a:t>	Elemento </a:t>
            </a:r>
            <a:r>
              <a:rPr lang="pt-BR" sz="2200" b="1" dirty="0"/>
              <a:t>Nº15 – Processo de Identificação de Perigos e Avaliação de Riscos Ocupacionais </a:t>
            </a:r>
            <a:endParaRPr lang="pt-BR" sz="2200" dirty="0"/>
          </a:p>
          <a:p>
            <a:r>
              <a:rPr lang="pt-BR" sz="2200" b="1" dirty="0" smtClean="0"/>
              <a:t>	Conceito </a:t>
            </a:r>
            <a:r>
              <a:rPr lang="pt-BR" sz="2200" b="1" dirty="0"/>
              <a:t>do Elemento:</a:t>
            </a:r>
            <a:r>
              <a:rPr lang="pt-BR" sz="2200" dirty="0"/>
              <a:t> Toda tecnologia evolui e melhora com a experiência. Processos / tecnologia são revisados periodicamente e o intervalo entre as revisões é baseado na complexidade e no potencial de risco de cada tecnologia / processo. Avaliações de risco qualitativas e/ou quantitativas usando análises de risco de processos tornam mais seguras à tecnologia, as instalações e as práticas operacionais. Este é um meio efetivo para melhorar o gerenciamento de riscos. O processo para tratar estes aspectos inclui: </a:t>
            </a:r>
          </a:p>
          <a:p>
            <a:pPr marL="457200" indent="-457200">
              <a:buAutoNum type="alphaLcParenR"/>
            </a:pPr>
            <a:r>
              <a:rPr lang="pt-BR" sz="2200" dirty="0" smtClean="0"/>
              <a:t>Critérios </a:t>
            </a:r>
            <a:r>
              <a:rPr lang="pt-BR" sz="2200" dirty="0"/>
              <a:t>para classificar processos e/ou equipamentos de acordo com </a:t>
            </a:r>
            <a:r>
              <a:rPr lang="pt-BR" sz="2200" dirty="0" smtClean="0"/>
              <a:t>o</a:t>
            </a:r>
          </a:p>
          <a:p>
            <a:r>
              <a:rPr lang="pt-BR" sz="2200" dirty="0" smtClean="0"/>
              <a:t> </a:t>
            </a:r>
            <a:r>
              <a:rPr lang="pt-BR" sz="2200" dirty="0"/>
              <a:t>risco;</a:t>
            </a:r>
          </a:p>
          <a:p>
            <a:r>
              <a:rPr lang="pt-BR" sz="2200" dirty="0"/>
              <a:t>b) Programa para avaliar periodicamente seus riscos;</a:t>
            </a:r>
          </a:p>
          <a:p>
            <a:r>
              <a:rPr lang="pt-BR" sz="2200" dirty="0"/>
              <a:t>c) Sistema de gerenciamento para controle e monitoramento.</a:t>
            </a:r>
          </a:p>
          <a:p>
            <a:endParaRPr lang="pt-BR"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b="23473"/>
          <a:stretch>
            <a:fillRect/>
          </a:stretch>
        </p:blipFill>
        <p:spPr bwMode="auto">
          <a:xfrm>
            <a:off x="5512158" y="708338"/>
            <a:ext cx="6124575" cy="124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4"/>
          <p:cNvSpPr>
            <a:spLocks noChangeArrowheads="1"/>
          </p:cNvSpPr>
          <p:nvPr/>
        </p:nvSpPr>
        <p:spPr bwMode="auto">
          <a:xfrm>
            <a:off x="8126569" y="708338"/>
            <a:ext cx="2846231" cy="321972"/>
          </a:xfrm>
          <a:prstGeom prst="ellipse">
            <a:avLst/>
          </a:prstGeom>
          <a:noFill/>
          <a:ln w="25400">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7730388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28789" y="450761"/>
            <a:ext cx="10908405" cy="6407239"/>
          </a:xfrm>
        </p:spPr>
        <p:txBody>
          <a:bodyPr/>
          <a:lstStyle/>
          <a:p>
            <a:r>
              <a:rPr lang="pt-BR" dirty="0" smtClean="0"/>
              <a:t>	Outra </a:t>
            </a:r>
            <a:r>
              <a:rPr lang="pt-BR" dirty="0"/>
              <a:t>aplicação para estas técnicas é o desenvolvimento dos procedimentos de operação e de emergência, e das atividades rotineiras não cobertas por procedimentos. </a:t>
            </a:r>
          </a:p>
          <a:p>
            <a:r>
              <a:rPr lang="pt-BR" b="1" dirty="0" smtClean="0"/>
              <a:t>	Requisito </a:t>
            </a:r>
            <a:r>
              <a:rPr lang="pt-BR" b="1" dirty="0"/>
              <a:t>Técnico Nº98 - Plano de Bloqueio e Desbloqueio de Equipamentos:</a:t>
            </a:r>
            <a:r>
              <a:rPr lang="pt-BR" dirty="0"/>
              <a:t> A organização deve estabelecer procedimentos de segurança para verificar fontes com energia potencialmente perigosa em máquinas e equipamentos contemplando as formas de bloquear, travar, sinalizar, etiquetar, testar e desbloquear para impedir o seu acionamento intencional ou acidental enquanto algum serviço estiver sendo executado, garantindo que qualquer forma de energia perigosa seja contida fisicamente.</a:t>
            </a:r>
          </a:p>
          <a:p>
            <a:r>
              <a:rPr lang="pt-BR" b="1" dirty="0"/>
              <a:t/>
            </a:r>
            <a:br>
              <a:rPr lang="pt-BR" b="1" dirty="0"/>
            </a:br>
            <a:endParaRPr lang="pt-BR" dirty="0"/>
          </a:p>
        </p:txBody>
      </p:sp>
    </p:spTree>
    <p:extLst>
      <p:ext uri="{BB962C8B-B14F-4D97-AF65-F5344CB8AC3E}">
        <p14:creationId xmlns:p14="http://schemas.microsoft.com/office/powerpoint/2010/main" val="32892562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678426" y="875763"/>
            <a:ext cx="10822408" cy="5476051"/>
          </a:xfrm>
        </p:spPr>
        <p:txBody>
          <a:bodyPr/>
          <a:lstStyle/>
          <a:p>
            <a:r>
              <a:rPr lang="pt-BR" b="1" dirty="0"/>
              <a:t>EXECUÇÃO DO REQUISITO</a:t>
            </a:r>
            <a:endParaRPr lang="pt-BR" dirty="0"/>
          </a:p>
          <a:p>
            <a:r>
              <a:rPr lang="pt-BR" dirty="0" smtClean="0"/>
              <a:t>	A </a:t>
            </a:r>
            <a:r>
              <a:rPr lang="pt-BR" dirty="0"/>
              <a:t>execução deste requisito deverá ser realizada através de Procedimento Operacional Padrão, conforme descrito abaixo:</a:t>
            </a:r>
          </a:p>
          <a:p>
            <a:endParaRPr lang="pt-BR" dirty="0" smtClean="0"/>
          </a:p>
          <a:p>
            <a:endParaRPr lang="pt-BR" dirty="0"/>
          </a:p>
          <a:p>
            <a:endParaRPr lang="pt-BR" dirty="0" smtClean="0"/>
          </a:p>
          <a:p>
            <a:r>
              <a:rPr lang="pt-BR" dirty="0"/>
              <a:t>AUDITORIA – Este requisito faz parte do escopo de auditoria sistêmica de SSMA para verificação de eficácia de implantação</a:t>
            </a:r>
            <a:endParaRPr lang="pt-BR" dirty="0"/>
          </a:p>
          <a:p>
            <a:endParaRPr lang="pt-BR" dirty="0"/>
          </a:p>
        </p:txBody>
      </p:sp>
      <p:graphicFrame>
        <p:nvGraphicFramePr>
          <p:cNvPr id="4" name="Objeto 3"/>
          <p:cNvGraphicFramePr>
            <a:graphicFrameLocks noChangeAspect="1"/>
          </p:cNvGraphicFramePr>
          <p:nvPr>
            <p:extLst>
              <p:ext uri="{D42A27DB-BD31-4B8C-83A1-F6EECF244321}">
                <p14:modId xmlns:p14="http://schemas.microsoft.com/office/powerpoint/2010/main" val="3948922279"/>
              </p:ext>
            </p:extLst>
          </p:nvPr>
        </p:nvGraphicFramePr>
        <p:xfrm>
          <a:off x="678426" y="2172282"/>
          <a:ext cx="10333011" cy="1588349"/>
        </p:xfrm>
        <a:graphic>
          <a:graphicData uri="http://schemas.openxmlformats.org/presentationml/2006/ole">
            <mc:AlternateContent xmlns:mc="http://schemas.openxmlformats.org/markup-compatibility/2006">
              <mc:Choice xmlns:v="urn:schemas-microsoft-com:vml" Requires="v">
                <p:oleObj spid="_x0000_s2073" name="Documento" r:id="rId3" imgW="6105053" imgH="1223789" progId="Word.Document.12">
                  <p:embed/>
                </p:oleObj>
              </mc:Choice>
              <mc:Fallback>
                <p:oleObj name="Documento" r:id="rId3" imgW="6105053" imgH="1223789" progId="Word.Document.12">
                  <p:embed/>
                  <p:pic>
                    <p:nvPicPr>
                      <p:cNvPr id="0" name=""/>
                      <p:cNvPicPr/>
                      <p:nvPr/>
                    </p:nvPicPr>
                    <p:blipFill>
                      <a:blip r:embed="rId4"/>
                      <a:stretch>
                        <a:fillRect/>
                      </a:stretch>
                    </p:blipFill>
                    <p:spPr>
                      <a:xfrm>
                        <a:off x="678426" y="2172282"/>
                        <a:ext cx="10333011" cy="1588349"/>
                      </a:xfrm>
                      <a:prstGeom prst="rect">
                        <a:avLst/>
                      </a:prstGeom>
                    </p:spPr>
                  </p:pic>
                </p:oleObj>
              </mc:Fallback>
            </mc:AlternateContent>
          </a:graphicData>
        </a:graphic>
      </p:graphicFrame>
    </p:spTree>
    <p:extLst>
      <p:ext uri="{BB962C8B-B14F-4D97-AF65-F5344CB8AC3E}">
        <p14:creationId xmlns:p14="http://schemas.microsoft.com/office/powerpoint/2010/main" val="38244811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103031" y="116245"/>
            <a:ext cx="11964473" cy="6741755"/>
          </a:xfrm>
          <a:prstGeom prst="rect">
            <a:avLst/>
          </a:prstGeom>
        </p:spPr>
      </p:pic>
    </p:spTree>
    <p:extLst>
      <p:ext uri="{BB962C8B-B14F-4D97-AF65-F5344CB8AC3E}">
        <p14:creationId xmlns:p14="http://schemas.microsoft.com/office/powerpoint/2010/main" val="17640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pt-BR"/>
          </a:p>
        </p:txBody>
      </p:sp>
      <p:sp>
        <p:nvSpPr>
          <p:cNvPr id="3" name="Subtítulo 2"/>
          <p:cNvSpPr>
            <a:spLocks noGrp="1"/>
          </p:cNvSpPr>
          <p:nvPr>
            <p:ph type="subTitle" idx="1"/>
          </p:nvPr>
        </p:nvSpPr>
        <p:spPr/>
        <p:txBody>
          <a:bodyPr/>
          <a:lstStyle/>
          <a:p>
            <a:endParaRPr lang="pt-BR"/>
          </a:p>
        </p:txBody>
      </p:sp>
      <p:pic>
        <p:nvPicPr>
          <p:cNvPr id="4" name="Imagem 3"/>
          <p:cNvPicPr>
            <a:picLocks noChangeAspect="1"/>
          </p:cNvPicPr>
          <p:nvPr/>
        </p:nvPicPr>
        <p:blipFill>
          <a:blip r:embed="rId2"/>
          <a:stretch>
            <a:fillRect/>
          </a:stretch>
        </p:blipFill>
        <p:spPr>
          <a:xfrm>
            <a:off x="115842" y="102061"/>
            <a:ext cx="11977420" cy="6607831"/>
          </a:xfrm>
          <a:prstGeom prst="rect">
            <a:avLst/>
          </a:prstGeom>
        </p:spPr>
      </p:pic>
    </p:spTree>
    <p:extLst>
      <p:ext uri="{BB962C8B-B14F-4D97-AF65-F5344CB8AC3E}">
        <p14:creationId xmlns:p14="http://schemas.microsoft.com/office/powerpoint/2010/main" val="39054457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smtClean="0"/>
              <a:t/>
            </a:r>
            <a:br>
              <a:rPr lang="pt-BR" dirty="0" smtClean="0"/>
            </a:br>
            <a:r>
              <a:rPr lang="pt-BR" dirty="0" smtClean="0"/>
              <a:t>Requisito 99:</a:t>
            </a:r>
            <a:endParaRPr lang="pt-BR" dirty="0"/>
          </a:p>
        </p:txBody>
      </p:sp>
    </p:spTree>
    <p:extLst>
      <p:ext uri="{BB962C8B-B14F-4D97-AF65-F5344CB8AC3E}">
        <p14:creationId xmlns:p14="http://schemas.microsoft.com/office/powerpoint/2010/main" val="17790297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1"/>
            <a:ext cx="11372045" cy="682580"/>
          </a:xfrm>
        </p:spPr>
        <p:txBody>
          <a:bodyPr/>
          <a:lstStyle/>
          <a:p>
            <a:r>
              <a:rPr lang="pt-BR" sz="2000" b="1" dirty="0"/>
              <a:t>REQUISITO 99: PRÁTICAS DE PERMISSÃO DE TRABALHO</a:t>
            </a:r>
            <a:endParaRPr lang="pt-BR" sz="2000" b="1" dirty="0"/>
          </a:p>
        </p:txBody>
      </p:sp>
      <p:sp>
        <p:nvSpPr>
          <p:cNvPr id="3" name="Subtítulo 2"/>
          <p:cNvSpPr>
            <a:spLocks noGrp="1"/>
          </p:cNvSpPr>
          <p:nvPr>
            <p:ph type="subTitle" idx="1"/>
          </p:nvPr>
        </p:nvSpPr>
        <p:spPr>
          <a:xfrm>
            <a:off x="0" y="1635587"/>
            <a:ext cx="12192000" cy="4716227"/>
          </a:xfrm>
        </p:spPr>
        <p:txBody>
          <a:bodyPr/>
          <a:lstStyle/>
          <a:p>
            <a:r>
              <a:rPr lang="pt-BR" sz="2200" b="1" dirty="0"/>
              <a:t>PILAR PROCESSOS</a:t>
            </a:r>
            <a:endParaRPr lang="pt-BR" sz="2200" dirty="0"/>
          </a:p>
          <a:p>
            <a:r>
              <a:rPr lang="pt-BR" sz="2200" b="1" dirty="0" smtClean="0"/>
              <a:t>	Elemento </a:t>
            </a:r>
            <a:r>
              <a:rPr lang="pt-BR" sz="2200" b="1" dirty="0"/>
              <a:t>Nº15 - Processo de Identificação de Perigos e Avaliação de Riscos Ocupacionais</a:t>
            </a:r>
            <a:endParaRPr lang="pt-BR" sz="2200" dirty="0"/>
          </a:p>
          <a:p>
            <a:r>
              <a:rPr lang="pt-BR" sz="2200" b="1" dirty="0" smtClean="0"/>
              <a:t>	Conceito </a:t>
            </a:r>
            <a:r>
              <a:rPr lang="pt-BR" sz="2200" b="1" dirty="0"/>
              <a:t>do Elemento:</a:t>
            </a:r>
            <a:r>
              <a:rPr lang="pt-BR" sz="2200" dirty="0"/>
              <a:t> Toda tecnologia evolui e melhora com a experiência. Processos / tecnologia são revisados periodicamente e o intervalo entre as revisões é baseado na complexidade e no potencial de risco de cada tecnologia / processo. Avaliações de risco qualitativas e/ou quantitativas usando análises de risco de processos tornam mais seguras à tecnologia, as instalações e as práticas operacionais. Este é um meio efetivo para melhorar o gerenciamento de riscos. O processo para tratar estes aspectos inclui: </a:t>
            </a:r>
          </a:p>
          <a:p>
            <a:r>
              <a:rPr lang="pt-BR" sz="2200" dirty="0"/>
              <a:t>a) Critérios para classificar processos e/ou equipamentos de acordo com o risco;</a:t>
            </a:r>
          </a:p>
          <a:p>
            <a:r>
              <a:rPr lang="pt-BR" sz="2200" dirty="0"/>
              <a:t>b) Programa para avaliar periodicamente seus riscos;</a:t>
            </a:r>
          </a:p>
          <a:p>
            <a:r>
              <a:rPr lang="pt-BR" sz="2200" dirty="0"/>
              <a:t>c) Sistema de gerenciamento para controle e monitoramento.</a:t>
            </a:r>
          </a:p>
          <a:p>
            <a:endParaRPr lang="pt-BR" dirty="0"/>
          </a:p>
        </p:txBody>
      </p:sp>
      <p:grpSp>
        <p:nvGrpSpPr>
          <p:cNvPr id="7" name="Grupo 6"/>
          <p:cNvGrpSpPr/>
          <p:nvPr/>
        </p:nvGrpSpPr>
        <p:grpSpPr>
          <a:xfrm>
            <a:off x="5394370" y="489397"/>
            <a:ext cx="6797630" cy="1584102"/>
            <a:chOff x="5336795" y="511621"/>
            <a:chExt cx="6797630" cy="1584102"/>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795" y="511621"/>
              <a:ext cx="6797630" cy="158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3"/>
            <p:cNvSpPr>
              <a:spLocks noChangeArrowheads="1"/>
            </p:cNvSpPr>
            <p:nvPr/>
          </p:nvSpPr>
          <p:spPr bwMode="auto">
            <a:xfrm>
              <a:off x="8236419" y="704805"/>
              <a:ext cx="2653047" cy="360608"/>
            </a:xfrm>
            <a:prstGeom prst="ellipse">
              <a:avLst/>
            </a:prstGeom>
            <a:noFill/>
            <a:ln w="25400">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33808052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3031" y="1"/>
            <a:ext cx="9267111" cy="1068946"/>
          </a:xfrm>
        </p:spPr>
        <p:txBody>
          <a:bodyPr/>
          <a:lstStyle/>
          <a:p>
            <a:r>
              <a:rPr lang="pt-BR" sz="2400" b="1" dirty="0" smtClean="0"/>
              <a:t>REQUITO 03: CRIAÇÃO DA POLITIA DE SSMA ALINHADO COM VISÃO.MISSÃO E VALORES.</a:t>
            </a:r>
            <a:endParaRPr lang="pt-BR" sz="2400" b="1" dirty="0"/>
          </a:p>
        </p:txBody>
      </p:sp>
      <p:sp>
        <p:nvSpPr>
          <p:cNvPr id="3" name="Subtítulo 2"/>
          <p:cNvSpPr>
            <a:spLocks noGrp="1"/>
          </p:cNvSpPr>
          <p:nvPr>
            <p:ph type="subTitle" idx="1"/>
          </p:nvPr>
        </p:nvSpPr>
        <p:spPr>
          <a:xfrm>
            <a:off x="0" y="1635587"/>
            <a:ext cx="9370142" cy="4716227"/>
          </a:xfrm>
        </p:spPr>
        <p:txBody>
          <a:bodyPr/>
          <a:lstStyle/>
          <a:p>
            <a:r>
              <a:rPr lang="pt-BR" b="1" dirty="0"/>
              <a:t>PILAR CULTURAL</a:t>
            </a:r>
          </a:p>
          <a:p>
            <a:r>
              <a:rPr lang="pt-BR" b="1" dirty="0"/>
              <a:t>Elemento Nº01 - Política, Princípios e Metas</a:t>
            </a:r>
            <a:endParaRPr lang="pt-BR" dirty="0"/>
          </a:p>
          <a:p>
            <a:r>
              <a:rPr lang="pt-BR" b="1" dirty="0" smtClean="0"/>
              <a:t>	Conceito </a:t>
            </a:r>
            <a:r>
              <a:rPr lang="pt-BR" b="1" dirty="0"/>
              <a:t>do Elemento:</a:t>
            </a:r>
            <a:r>
              <a:rPr lang="pt-BR" dirty="0"/>
              <a:t> a organização estabelece e implementa Política e Princípios de SSMA baseados nos valores, na missão e visão da empresa, que irá guiar as ações de todos os seus membros. São efetivamente comunicados através da linha organizacional, e seu entendimento e aderência avaliados. O Sistema de Gestão de SSMA alcança a excelência utilizando os conceitos de melhoria contínua, estabelecendo metas e objetivos desafiadores e desenvolvendo planos de ação adequados e motivando o desempenho em SSMA. As metas estabelecem a direção geral do Sistema de Gestão e os objetivos definem os passos a serem alcançados durante a jornada.</a:t>
            </a:r>
          </a:p>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333" y="611747"/>
            <a:ext cx="6116638" cy="132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5"/>
          <p:cNvSpPr>
            <a:spLocks noChangeArrowheads="1"/>
          </p:cNvSpPr>
          <p:nvPr/>
        </p:nvSpPr>
        <p:spPr bwMode="auto">
          <a:xfrm flipV="1">
            <a:off x="5352492" y="1091484"/>
            <a:ext cx="4368800" cy="360609"/>
          </a:xfrm>
          <a:prstGeom prst="ellipse">
            <a:avLst/>
          </a:prstGeom>
          <a:noFill/>
          <a:ln w="25400">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7984780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41667" y="90153"/>
            <a:ext cx="11642501" cy="6261662"/>
          </a:xfrm>
        </p:spPr>
        <p:txBody>
          <a:bodyPr/>
          <a:lstStyle/>
          <a:p>
            <a:r>
              <a:rPr lang="pt-BR" dirty="0" smtClean="0"/>
              <a:t>	Outra </a:t>
            </a:r>
            <a:r>
              <a:rPr lang="pt-BR" dirty="0"/>
              <a:t>aplicação para estas técnicas é o desenvolvimento dos procedimentos de operação e de emergência, e das atividades rotineiras não cobertas por procedimentos. </a:t>
            </a:r>
          </a:p>
          <a:p>
            <a:r>
              <a:rPr lang="pt-BR" b="1" dirty="0" smtClean="0"/>
              <a:t>	Requisito </a:t>
            </a:r>
            <a:r>
              <a:rPr lang="pt-BR" b="1" dirty="0"/>
              <a:t>Técnico Nº99 - Práticas de Permissão de Trabalho (PET): </a:t>
            </a:r>
            <a:r>
              <a:rPr lang="pt-BR" dirty="0"/>
              <a:t>O planejamento não é um evento único, mas um processo contínuo, antecipando mudanças nas circunstâncias e determinando continuamente riscos e oportunidades, tanto para os trabalhadores quanto para o sistema de gestão de SSMA. Os efeitos indesejáveis podem incluir lesões e problemas de saúde relacionados ao trabalho e à saúde, não conformidades com requisitos legais e outros requisitos, ou danos à reputação. O planejamento considera relações e interações entre as atividades e os requisitos para o sistema de gestão como um todo. As oportunidades de SSMA abordam a identificação de perigos, como eles são comunicados e a análise e mitigação de perigos conhecidos. </a:t>
            </a:r>
            <a:br>
              <a:rPr lang="pt-BR" dirty="0"/>
            </a:br>
            <a:endParaRPr lang="pt-BR" dirty="0"/>
          </a:p>
        </p:txBody>
      </p:sp>
    </p:spTree>
    <p:extLst>
      <p:ext uri="{BB962C8B-B14F-4D97-AF65-F5344CB8AC3E}">
        <p14:creationId xmlns:p14="http://schemas.microsoft.com/office/powerpoint/2010/main" val="297329300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06062" y="360609"/>
            <a:ext cx="11616744" cy="5991206"/>
          </a:xfrm>
        </p:spPr>
        <p:txBody>
          <a:bodyPr/>
          <a:lstStyle/>
          <a:p>
            <a:r>
              <a:rPr lang="pt-BR" dirty="0" smtClean="0"/>
              <a:t> 	A </a:t>
            </a:r>
            <a:r>
              <a:rPr lang="pt-BR" dirty="0"/>
              <a:t>organização deve estabelecer requisitos mínimos e as medidas de proteção a serem seguidos, para realização de análise, autorização de trabalhos e serviços, envolvendo o planejamento, a organização e a execução de forma a garantir a proteção dos funcionários e de contratados de maneira a controlar os perigos e riscos na execução das atividades, visando reduzir a ocorrência de incidentes, acidentes de trabalho, danos materiais, e impactos ao meio ambiente. A organização deve implementar programas de treinamento para capacitação de funcionários e de contratados contemplando as atribuições e responsabilidades visando a redução de ocorrência de incidentes, acidentes de trabalho, danos materiais, e impactos ao meio ambiente.</a:t>
            </a:r>
          </a:p>
          <a:p>
            <a:endParaRPr lang="pt-BR" dirty="0"/>
          </a:p>
        </p:txBody>
      </p:sp>
    </p:spTree>
    <p:extLst>
      <p:ext uri="{BB962C8B-B14F-4D97-AF65-F5344CB8AC3E}">
        <p14:creationId xmlns:p14="http://schemas.microsoft.com/office/powerpoint/2010/main" val="300826684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96213" y="386367"/>
            <a:ext cx="11075831" cy="5965448"/>
          </a:xfrm>
        </p:spPr>
        <p:txBody>
          <a:bodyPr/>
          <a:lstStyle/>
          <a:p>
            <a:r>
              <a:rPr lang="pt-BR" b="1" dirty="0"/>
              <a:t>EXECUÇÃO DO </a:t>
            </a:r>
            <a:r>
              <a:rPr lang="pt-BR" b="1" dirty="0" smtClean="0"/>
              <a:t>REQUISITO:</a:t>
            </a:r>
            <a:endParaRPr lang="pt-BR" dirty="0"/>
          </a:p>
          <a:p>
            <a:r>
              <a:rPr lang="pt-BR" dirty="0" smtClean="0"/>
              <a:t>	A </a:t>
            </a:r>
            <a:r>
              <a:rPr lang="pt-BR" dirty="0"/>
              <a:t>execução deste requisito deverá ser realizada através de Procedimento Operacional Padrão, conforme descrito abaixo</a:t>
            </a:r>
            <a:r>
              <a:rPr lang="pt-BR" dirty="0" smtClean="0"/>
              <a:t>:</a:t>
            </a:r>
          </a:p>
          <a:p>
            <a:endParaRPr lang="pt-BR" dirty="0"/>
          </a:p>
          <a:p>
            <a:endParaRPr lang="pt-BR" dirty="0" smtClean="0"/>
          </a:p>
          <a:p>
            <a:endParaRPr lang="pt-BR" dirty="0"/>
          </a:p>
          <a:p>
            <a:endParaRPr lang="pt-BR" dirty="0" smtClean="0"/>
          </a:p>
          <a:p>
            <a:r>
              <a:rPr lang="pt-BR" dirty="0"/>
              <a:t>AUDITORIA – Este requisito faz parte do escopo de auditoria sistêmica de SSMA para verificação de eficácia de implantação.</a:t>
            </a:r>
          </a:p>
          <a:p>
            <a:endParaRPr lang="pt-BR" dirty="0"/>
          </a:p>
          <a:p>
            <a:endParaRPr lang="pt-BR" dirty="0"/>
          </a:p>
        </p:txBody>
      </p:sp>
      <p:graphicFrame>
        <p:nvGraphicFramePr>
          <p:cNvPr id="4" name="Objeto 3"/>
          <p:cNvGraphicFramePr>
            <a:graphicFrameLocks noChangeAspect="1"/>
          </p:cNvGraphicFramePr>
          <p:nvPr>
            <p:extLst>
              <p:ext uri="{D42A27DB-BD31-4B8C-83A1-F6EECF244321}">
                <p14:modId xmlns:p14="http://schemas.microsoft.com/office/powerpoint/2010/main" val="1772886444"/>
              </p:ext>
            </p:extLst>
          </p:nvPr>
        </p:nvGraphicFramePr>
        <p:xfrm>
          <a:off x="296213" y="1715149"/>
          <a:ext cx="11075831" cy="2109876"/>
        </p:xfrm>
        <a:graphic>
          <a:graphicData uri="http://schemas.openxmlformats.org/presentationml/2006/ole">
            <mc:AlternateContent xmlns:mc="http://schemas.openxmlformats.org/markup-compatibility/2006">
              <mc:Choice xmlns:v="urn:schemas-microsoft-com:vml" Requires="v">
                <p:oleObj spid="_x0000_s3095" name="Documento" r:id="rId3" imgW="6105053" imgH="1004920" progId="Word.Document.12">
                  <p:embed/>
                </p:oleObj>
              </mc:Choice>
              <mc:Fallback>
                <p:oleObj name="Documento" r:id="rId3" imgW="6105053" imgH="1004920" progId="Word.Document.12">
                  <p:embed/>
                  <p:pic>
                    <p:nvPicPr>
                      <p:cNvPr id="0" name=""/>
                      <p:cNvPicPr/>
                      <p:nvPr/>
                    </p:nvPicPr>
                    <p:blipFill>
                      <a:blip r:embed="rId4"/>
                      <a:stretch>
                        <a:fillRect/>
                      </a:stretch>
                    </p:blipFill>
                    <p:spPr>
                      <a:xfrm>
                        <a:off x="296213" y="1715149"/>
                        <a:ext cx="11075831" cy="2109876"/>
                      </a:xfrm>
                      <a:prstGeom prst="rect">
                        <a:avLst/>
                      </a:prstGeom>
                    </p:spPr>
                  </p:pic>
                </p:oleObj>
              </mc:Fallback>
            </mc:AlternateContent>
          </a:graphicData>
        </a:graphic>
      </p:graphicFrame>
    </p:spTree>
    <p:extLst>
      <p:ext uri="{BB962C8B-B14F-4D97-AF65-F5344CB8AC3E}">
        <p14:creationId xmlns:p14="http://schemas.microsoft.com/office/powerpoint/2010/main" val="27521914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pt-BR"/>
          </a:p>
        </p:txBody>
      </p:sp>
      <p:sp>
        <p:nvSpPr>
          <p:cNvPr id="3" name="Subtítulo 2"/>
          <p:cNvSpPr>
            <a:spLocks noGrp="1"/>
          </p:cNvSpPr>
          <p:nvPr>
            <p:ph type="subTitle" idx="1"/>
          </p:nvPr>
        </p:nvSpPr>
        <p:spPr/>
        <p:txBody>
          <a:bodyPr/>
          <a:lstStyle/>
          <a:p>
            <a:endParaRPr lang="pt-BR"/>
          </a:p>
        </p:txBody>
      </p:sp>
      <p:pic>
        <p:nvPicPr>
          <p:cNvPr id="4" name="Imagem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721416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Obrigado!</a:t>
            </a:r>
            <a:endParaRPr lang="pt-BR" dirty="0"/>
          </a:p>
        </p:txBody>
      </p:sp>
    </p:spTree>
    <p:extLst>
      <p:ext uri="{BB962C8B-B14F-4D97-AF65-F5344CB8AC3E}">
        <p14:creationId xmlns:p14="http://schemas.microsoft.com/office/powerpoint/2010/main" val="18478951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06062" y="618185"/>
            <a:ext cx="9164080" cy="5839765"/>
          </a:xfrm>
        </p:spPr>
        <p:txBody>
          <a:bodyPr/>
          <a:lstStyle/>
          <a:p>
            <a:r>
              <a:rPr lang="pt-BR" b="1" dirty="0" smtClean="0"/>
              <a:t>	Requisito </a:t>
            </a:r>
            <a:r>
              <a:rPr lang="pt-BR" b="1" dirty="0"/>
              <a:t>Técnico Nº03 - Criação da Política de SSMA alinhado com Visão, Missão e Valores:</a:t>
            </a:r>
            <a:r>
              <a:rPr lang="pt-BR" dirty="0"/>
              <a:t> para atender este requisito a organização deve estabelecer, implementar e manter uma política de Saúde, Segurança e Meio Ambiente, incluindo o compromisso de proporcionar condições de trabalho seguras e saudáveis para prevenção de incidentes resultante em lesões e problemas de saúde relacionados ao trabalho e seja apropriada ao propósito, tamanho e contexto da organização e à natureza específica de seus riscos e oportunidades de melhorias para dar sustentabilidade ao sistema de gestão de SSMA. A política deve estar disponível de forma documentada, ser comunicada dentro da organização, estar disponível para as partes interessadas, ser relevante e apropriada para o negócio da empresa.</a:t>
            </a:r>
          </a:p>
          <a:p>
            <a:endParaRPr lang="pt-BR" dirty="0"/>
          </a:p>
        </p:txBody>
      </p:sp>
    </p:spTree>
    <p:extLst>
      <p:ext uri="{BB962C8B-B14F-4D97-AF65-F5344CB8AC3E}">
        <p14:creationId xmlns:p14="http://schemas.microsoft.com/office/powerpoint/2010/main" val="41138133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90153" y="115911"/>
            <a:ext cx="11140224" cy="6342040"/>
          </a:xfrm>
        </p:spPr>
        <p:txBody>
          <a:bodyPr/>
          <a:lstStyle/>
          <a:p>
            <a:r>
              <a:rPr lang="pt-BR" sz="2000" b="1" dirty="0"/>
              <a:t>EXECUÇÃO DO REQUISITO</a:t>
            </a:r>
            <a:endParaRPr lang="pt-BR" sz="2000" dirty="0"/>
          </a:p>
          <a:p>
            <a:r>
              <a:rPr lang="pt-BR" sz="2000" dirty="0" smtClean="0"/>
              <a:t>	Em </a:t>
            </a:r>
            <a:r>
              <a:rPr lang="pt-BR" sz="2000" dirty="0"/>
              <a:t>atendimento ao requisito 03 do sistema de gestão de SSMA, a </a:t>
            </a:r>
            <a:r>
              <a:rPr lang="pt-BR" sz="2000" dirty="0" err="1"/>
              <a:t>GTFoods</a:t>
            </a:r>
            <a:r>
              <a:rPr lang="pt-BR" sz="2000" dirty="0"/>
              <a:t> elaborou e validou em novembro de 2018 Política específica de Saúde, Segurança e Meio Ambiente que se encontra disponível em anexo e também no seguinte endereço: </a:t>
            </a:r>
          </a:p>
          <a:p>
            <a:r>
              <a:rPr lang="pt-BR" sz="2000" b="1" dirty="0"/>
              <a:t>O:\Sesmt\Comite de SSMA\Política de SSMA </a:t>
            </a:r>
            <a:endParaRPr lang="pt-BR" sz="2000" dirty="0"/>
          </a:p>
          <a:p>
            <a:r>
              <a:rPr lang="pt-BR" sz="2000" b="1" dirty="0"/>
              <a:t>Sistema Interact</a:t>
            </a:r>
            <a:endParaRPr lang="pt-BR" sz="2000" dirty="0"/>
          </a:p>
          <a:p>
            <a:pPr marL="342900" indent="-342900">
              <a:buFont typeface="Arial" panose="020B0604020202020204" pitchFamily="34" charset="0"/>
              <a:buChar char="•"/>
            </a:pPr>
            <a:r>
              <a:rPr lang="pt-BR" sz="2000" dirty="0"/>
              <a:t>Desta forma, cada comitê local deverá:</a:t>
            </a:r>
          </a:p>
          <a:p>
            <a:pPr marL="342900" lvl="0" indent="-342900">
              <a:buFont typeface="Arial" panose="020B0604020202020204" pitchFamily="34" charset="0"/>
              <a:buChar char="•"/>
            </a:pPr>
            <a:r>
              <a:rPr lang="pt-BR" sz="2000" i="1" dirty="0"/>
              <a:t>Manter disponível, cópia documentada da política de SSMA, e garantir que a mesma esteja ao alcance de todos os funcionários diretos, funcionários terceirizados e visitantes;</a:t>
            </a:r>
            <a:endParaRPr lang="pt-BR" sz="2000" dirty="0"/>
          </a:p>
          <a:p>
            <a:pPr marL="342900" lvl="0" indent="-342900">
              <a:buFont typeface="Arial" panose="020B0604020202020204" pitchFamily="34" charset="0"/>
              <a:buChar char="•"/>
            </a:pPr>
            <a:r>
              <a:rPr lang="pt-BR" sz="2000" i="1" dirty="0"/>
              <a:t>Realizar a divulgação da política de SSMA da </a:t>
            </a:r>
            <a:r>
              <a:rPr lang="pt-BR" sz="2000" i="1" dirty="0" err="1"/>
              <a:t>GTFoods</a:t>
            </a:r>
            <a:r>
              <a:rPr lang="pt-BR" sz="2000" i="1" dirty="0"/>
              <a:t> a todos funcionários diretos, funcionários terceirizados e visitantes;</a:t>
            </a:r>
            <a:endParaRPr lang="pt-BR" sz="2000" dirty="0"/>
          </a:p>
          <a:p>
            <a:pPr lvl="0"/>
            <a:r>
              <a:rPr lang="pt-BR" sz="2000" i="1" dirty="0"/>
              <a:t> Garantir que a política de SSMA esteja disponível a todas as partes interessadas.</a:t>
            </a:r>
            <a:endParaRPr lang="pt-BR" sz="2000" dirty="0"/>
          </a:p>
          <a:p>
            <a:r>
              <a:rPr lang="pt-BR" sz="2000" dirty="0"/>
              <a:t>AUDITORIA – Este requisito faz parte do escopo de auditor</a:t>
            </a:r>
            <a:r>
              <a:rPr lang="pt-BR" dirty="0"/>
              <a:t>ia de SSMA para verificação de eficácia de implantação.</a:t>
            </a:r>
          </a:p>
          <a:p>
            <a:endParaRPr lang="pt-BR" dirty="0"/>
          </a:p>
        </p:txBody>
      </p:sp>
    </p:spTree>
    <p:extLst>
      <p:ext uri="{BB962C8B-B14F-4D97-AF65-F5344CB8AC3E}">
        <p14:creationId xmlns:p14="http://schemas.microsoft.com/office/powerpoint/2010/main" val="71331562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9119765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2253803" y="0"/>
            <a:ext cx="5743977" cy="6858000"/>
          </a:xfrm>
          <a:prstGeom prst="rect">
            <a:avLst/>
          </a:prstGeom>
        </p:spPr>
      </p:pic>
    </p:spTree>
    <p:extLst>
      <p:ext uri="{BB962C8B-B14F-4D97-AF65-F5344CB8AC3E}">
        <p14:creationId xmlns:p14="http://schemas.microsoft.com/office/powerpoint/2010/main" val="16591986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APA">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FECHAMENTO">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alizar design">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BERTURA DE CONTEÚDO 3">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ÚDO">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ATRIZ">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ARAÍSO DO NORT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ARANAVAI">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RRA BOA">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INDIANÓPOLIS ">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487</Words>
  <Application>Microsoft Office PowerPoint</Application>
  <PresentationFormat>Widescreen</PresentationFormat>
  <Paragraphs>168</Paragraphs>
  <Slides>54</Slides>
  <Notes>0</Notes>
  <HiddenSlides>0</HiddenSlides>
  <MMClips>0</MMClips>
  <ScaleCrop>false</ScaleCrop>
  <HeadingPairs>
    <vt:vector size="8" baseType="variant">
      <vt:variant>
        <vt:lpstr>Fontes usadas</vt:lpstr>
      </vt:variant>
      <vt:variant>
        <vt:i4>2</vt:i4>
      </vt:variant>
      <vt:variant>
        <vt:lpstr>Tema</vt:lpstr>
      </vt:variant>
      <vt:variant>
        <vt:i4>10</vt:i4>
      </vt:variant>
      <vt:variant>
        <vt:lpstr>Servidores OLE inseridos</vt:lpstr>
      </vt:variant>
      <vt:variant>
        <vt:i4>1</vt:i4>
      </vt:variant>
      <vt:variant>
        <vt:lpstr>Títulos de slides</vt:lpstr>
      </vt:variant>
      <vt:variant>
        <vt:i4>54</vt:i4>
      </vt:variant>
    </vt:vector>
  </HeadingPairs>
  <TitlesOfParts>
    <vt:vector size="67" baseType="lpstr">
      <vt:lpstr>Arial</vt:lpstr>
      <vt:lpstr>Calibri</vt:lpstr>
      <vt:lpstr>CAPA</vt:lpstr>
      <vt:lpstr>Personalizar design</vt:lpstr>
      <vt:lpstr>ABERTURA DE CONTEÚDO 3</vt:lpstr>
      <vt:lpstr>CONTEÚDO</vt:lpstr>
      <vt:lpstr>MATRIZ</vt:lpstr>
      <vt:lpstr>PARAÍSO DO NORTE</vt:lpstr>
      <vt:lpstr>PARANAVAI</vt:lpstr>
      <vt:lpstr>TERRA BOA</vt:lpstr>
      <vt:lpstr>INDIANÓPOLIS </vt:lpstr>
      <vt:lpstr>FECHAMENTO</vt:lpstr>
      <vt:lpstr>Documento do Microsoft Word</vt:lpstr>
      <vt:lpstr>Apresentação do PowerPoint</vt:lpstr>
      <vt:lpstr>                 Pilares:</vt:lpstr>
      <vt:lpstr>Apresentação do PowerPoint</vt:lpstr>
      <vt:lpstr>        Requisito 03:</vt:lpstr>
      <vt:lpstr>REQUITO 03: CRIAÇÃO DA POLITIA DE SSMA ALINHADO COM VISÃO.MISSÃO E VALORES.</vt:lpstr>
      <vt:lpstr>Apresentação do PowerPoint</vt:lpstr>
      <vt:lpstr>Apresentação do PowerPoint</vt:lpstr>
      <vt:lpstr>Apresentação do PowerPoint</vt:lpstr>
      <vt:lpstr>Apresentação do PowerPoint</vt:lpstr>
      <vt:lpstr>          Requisitos 15:</vt:lpstr>
      <vt:lpstr>REQUISITO 15: ESTABELECIMENTO DE COMITÊ DE GESTÃO E COMITÊS OPERACIONAIS DE SSMA</vt:lpstr>
      <vt:lpstr>Apresentação do PowerPoint</vt:lpstr>
      <vt:lpstr>Apresentação do PowerPoint</vt:lpstr>
      <vt:lpstr>Apresentação do PowerPoint</vt:lpstr>
      <vt:lpstr>Apresentação do PowerPoint</vt:lpstr>
      <vt:lpstr>      Requisitos 32:</vt:lpstr>
      <vt:lpstr>REQUISITO 32: DISCIPLINA OPERACIONAL </vt:lpstr>
      <vt:lpstr>Apresentação do PowerPoint</vt:lpstr>
      <vt:lpstr>Apresentação do PowerPoint</vt:lpstr>
      <vt:lpstr>Apresentação do PowerPoint</vt:lpstr>
      <vt:lpstr>Apresentação do PowerPoint</vt:lpstr>
      <vt:lpstr>Apresentação do PowerPoint</vt:lpstr>
      <vt:lpstr>      Requisito 43:</vt:lpstr>
      <vt:lpstr>REQUISITO 43: CAMPANHAS E EVENTOS ESPECÍFICOS EM SSMA</vt:lpstr>
      <vt:lpstr>Apresentação do PowerPoint</vt:lpstr>
      <vt:lpstr>Apresentação do PowerPoint</vt:lpstr>
      <vt:lpstr>Apresentação do PowerPoint</vt:lpstr>
      <vt:lpstr>Apresentação do PowerPoint</vt:lpstr>
      <vt:lpstr>       Requisito 55:</vt:lpstr>
      <vt:lpstr>REQUISITO 55: PADRÕES PARA RELATAR, CLASSIFICAR, INVESTIGAR E ANALISAR: ACIDENTES, INCIDENTES, DOENÇAS OCUPACIONAIS E OCORRENCIAS AMBIENTAIS</vt:lpstr>
      <vt:lpstr>Apresentação do PowerPoint</vt:lpstr>
      <vt:lpstr>Apresentação do PowerPoint</vt:lpstr>
      <vt:lpstr>Apresentação do PowerPoint</vt:lpstr>
      <vt:lpstr>      Requisito 57:</vt:lpstr>
      <vt:lpstr>REQUISITO 57: TREINAMENTO EM TÉCNICAS DE INVESTIGAÇÃO E ANÁLISE DE ACIDENTES E INCIDENTES</vt:lpstr>
      <vt:lpstr>Apresentação do PowerPoint</vt:lpstr>
      <vt:lpstr>Apresentação do PowerPoint</vt:lpstr>
      <vt:lpstr>     Requisito 61:</vt:lpstr>
      <vt:lpstr>REQUISITO 61: AUDITORIAS SISTÊMICAS E COMPORTAMENTAIS</vt:lpstr>
      <vt:lpstr>Apresentação do PowerPoint</vt:lpstr>
      <vt:lpstr>Apresentação do PowerPoint</vt:lpstr>
      <vt:lpstr>     Requisitos 98:</vt:lpstr>
      <vt:lpstr>REQUISITO 98: PLANO DE BLOQUEIO E DESBLOQUEIO DE EQUIPAMENTOS</vt:lpstr>
      <vt:lpstr>Apresentação do PowerPoint</vt:lpstr>
      <vt:lpstr>Apresentação do PowerPoint</vt:lpstr>
      <vt:lpstr>Apresentação do PowerPoint</vt:lpstr>
      <vt:lpstr>Apresentação do PowerPoint</vt:lpstr>
      <vt:lpstr>      Requisito 99:</vt:lpstr>
      <vt:lpstr>REQUISITO 99: PRÁTICAS DE PERMISSÃO DE TRABALHO</vt:lpstr>
      <vt:lpstr>Apresentação do PowerPoint</vt:lpstr>
      <vt:lpstr>Apresentação do PowerPoint</vt:lpstr>
      <vt:lpstr>Apresentação do PowerPoint</vt:lpstr>
      <vt:lpstr>Apresentação do PowerPoint</vt:lpstr>
      <vt:lpstr>Obrigado!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João Vinicius de Oliveira Ganem</dc:creator>
  <cp:lastModifiedBy>Hugo Francisco Pereira</cp:lastModifiedBy>
  <cp:revision>76</cp:revision>
  <dcterms:created xsi:type="dcterms:W3CDTF">2019-12-30T13:42:26Z</dcterms:created>
  <dcterms:modified xsi:type="dcterms:W3CDTF">2020-10-20T15:04:06Z</dcterms:modified>
</cp:coreProperties>
</file>